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9" r:id="rId1"/>
  </p:sldMasterIdLst>
  <p:notesMasterIdLst>
    <p:notesMasterId r:id="rId40"/>
  </p:notesMasterIdLst>
  <p:handoutMasterIdLst>
    <p:handoutMasterId r:id="rId41"/>
  </p:handoutMasterIdLst>
  <p:sldIdLst>
    <p:sldId id="256" r:id="rId2"/>
    <p:sldId id="260" r:id="rId3"/>
    <p:sldId id="265" r:id="rId4"/>
    <p:sldId id="266" r:id="rId5"/>
    <p:sldId id="267" r:id="rId6"/>
    <p:sldId id="257" r:id="rId7"/>
    <p:sldId id="277" r:id="rId8"/>
    <p:sldId id="276" r:id="rId9"/>
    <p:sldId id="275" r:id="rId10"/>
    <p:sldId id="274" r:id="rId11"/>
    <p:sldId id="258" r:id="rId12"/>
    <p:sldId id="259" r:id="rId13"/>
    <p:sldId id="261" r:id="rId14"/>
    <p:sldId id="262" r:id="rId15"/>
    <p:sldId id="268" r:id="rId16"/>
    <p:sldId id="263" r:id="rId17"/>
    <p:sldId id="269" r:id="rId18"/>
    <p:sldId id="270" r:id="rId19"/>
    <p:sldId id="271" r:id="rId20"/>
    <p:sldId id="273" r:id="rId21"/>
    <p:sldId id="272" r:id="rId22"/>
    <p:sldId id="278" r:id="rId23"/>
    <p:sldId id="279" r:id="rId24"/>
    <p:sldId id="280" r:id="rId25"/>
    <p:sldId id="281" r:id="rId26"/>
    <p:sldId id="290" r:id="rId27"/>
    <p:sldId id="282" r:id="rId28"/>
    <p:sldId id="283" r:id="rId29"/>
    <p:sldId id="293" r:id="rId30"/>
    <p:sldId id="285" r:id="rId31"/>
    <p:sldId id="286" r:id="rId32"/>
    <p:sldId id="287" r:id="rId33"/>
    <p:sldId id="288" r:id="rId34"/>
    <p:sldId id="284" r:id="rId35"/>
    <p:sldId id="289" r:id="rId36"/>
    <p:sldId id="291" r:id="rId37"/>
    <p:sldId id="292" r:id="rId38"/>
    <p:sldId id="294" r:id="rId39"/>
  </p:sldIdLst>
  <p:sldSz cx="9144000" cy="6858000" type="screen4x3"/>
  <p:notesSz cx="6400800" cy="8686800"/>
  <p:embeddedFontLst>
    <p:embeddedFont>
      <p:font typeface="Euclid Symbol" panose="05050102010706020507" pitchFamily="18" charset="2"/>
      <p:regular r:id="rId42"/>
      <p:bold r:id="rId43"/>
      <p:italic r:id="rId44"/>
      <p:boldItalic r:id="rId45"/>
    </p:embeddedFont>
    <p:embeddedFont>
      <p:font typeface="Comic Sans MS" panose="030F0702030302020204" pitchFamily="66" charset="0"/>
      <p:regular r:id="rId46"/>
      <p:bold r:id="rId47"/>
    </p:embeddedFont>
    <p:embeddedFont>
      <p:font typeface="Euclid Math One" panose="05050601010101010101" pitchFamily="18" charset="2"/>
      <p:regular r:id="rId48"/>
      <p:bold r:id="rId49"/>
    </p:embeddedFont>
    <p:embeddedFont>
      <p:font typeface="Euclid Math Two" panose="02050601010101010101" pitchFamily="18" charset="2"/>
      <p:regular r:id="rId50"/>
      <p:bold r:id="rId51"/>
    </p:embeddedFont>
    <p:embeddedFont>
      <p:font typeface="Bitstream Vera Sans" panose="020B0603030804020204" pitchFamily="34" charset="0"/>
      <p:regular r:id="rId52"/>
      <p:bold r:id="rId53"/>
      <p:italic r:id="rId54"/>
      <p:boldItalic r:id="rId55"/>
    </p:embeddedFont>
    <p:embeddedFont>
      <p:font typeface="Bitstream Vera Sans Mono" panose="020B0609030804020204" pitchFamily="49" charset="0"/>
      <p:regular r:id="rId56"/>
      <p:bold r:id="rId57"/>
      <p:italic r:id="rId58"/>
      <p:boldItalic r:id="rId59"/>
    </p:embeddedFont>
    <p:embeddedFont>
      <p:font typeface="Monotype Sorts" panose="01010601010101010101" pitchFamily="2" charset="2"/>
      <p:regular r:id="rId60"/>
    </p:embeddedFont>
    <p:embeddedFont>
      <p:font typeface="MT Extra" panose="05050102010205020202" pitchFamily="18" charset="2"/>
      <p:regular r:id="rId61"/>
    </p:embeddedFont>
  </p:embeddedFontLst>
  <p:defaultTextStyle>
    <a:defPPr>
      <a:defRPr lang="en-US"/>
    </a:defPPr>
    <a:lvl1pPr algn="l" rtl="0" fontAlgn="base">
      <a:spcBef>
        <a:spcPct val="0"/>
      </a:spcBef>
      <a:spcAft>
        <a:spcPct val="0"/>
      </a:spcAft>
      <a:defRPr sz="25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500" kern="1200">
        <a:solidFill>
          <a:schemeClr val="tx2"/>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500" kern="1200">
        <a:solidFill>
          <a:schemeClr val="tx2"/>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500" kern="1200">
        <a:solidFill>
          <a:schemeClr val="tx2"/>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500" kern="1200">
        <a:solidFill>
          <a:schemeClr val="tx2"/>
        </a:solidFill>
        <a:latin typeface="Arial" panose="020B0604020202020204" pitchFamily="34" charset="0"/>
        <a:ea typeface="+mn-ea"/>
        <a:cs typeface="Arial" panose="020B0604020202020204" pitchFamily="34" charset="0"/>
      </a:defRPr>
    </a:lvl5pPr>
    <a:lvl6pPr marL="2286000" algn="l" defTabSz="914400" rtl="0" eaLnBrk="1" latinLnBrk="0" hangingPunct="1">
      <a:defRPr sz="2500" kern="1200">
        <a:solidFill>
          <a:schemeClr val="tx2"/>
        </a:solidFill>
        <a:latin typeface="Arial" panose="020B0604020202020204" pitchFamily="34" charset="0"/>
        <a:ea typeface="+mn-ea"/>
        <a:cs typeface="Arial" panose="020B0604020202020204" pitchFamily="34" charset="0"/>
      </a:defRPr>
    </a:lvl6pPr>
    <a:lvl7pPr marL="2743200" algn="l" defTabSz="914400" rtl="0" eaLnBrk="1" latinLnBrk="0" hangingPunct="1">
      <a:defRPr sz="2500" kern="1200">
        <a:solidFill>
          <a:schemeClr val="tx2"/>
        </a:solidFill>
        <a:latin typeface="Arial" panose="020B0604020202020204" pitchFamily="34" charset="0"/>
        <a:ea typeface="+mn-ea"/>
        <a:cs typeface="Arial" panose="020B0604020202020204" pitchFamily="34" charset="0"/>
      </a:defRPr>
    </a:lvl7pPr>
    <a:lvl8pPr marL="3200400" algn="l" defTabSz="914400" rtl="0" eaLnBrk="1" latinLnBrk="0" hangingPunct="1">
      <a:defRPr sz="2500" kern="1200">
        <a:solidFill>
          <a:schemeClr val="tx2"/>
        </a:solidFill>
        <a:latin typeface="Arial" panose="020B0604020202020204" pitchFamily="34" charset="0"/>
        <a:ea typeface="+mn-ea"/>
        <a:cs typeface="Arial" panose="020B0604020202020204" pitchFamily="34" charset="0"/>
      </a:defRPr>
    </a:lvl8pPr>
    <a:lvl9pPr marL="3657600" algn="l" defTabSz="914400" rtl="0" eaLnBrk="1" latinLnBrk="0" hangingPunct="1">
      <a:defRPr sz="2500" kern="1200">
        <a:solidFill>
          <a:schemeClr val="tx2"/>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99"/>
    <a:srgbClr val="008000"/>
    <a:srgbClr val="FFFF66"/>
    <a:srgbClr val="FF0000"/>
    <a:srgbClr val="FF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ferSingleView="1">
    <p:restoredLeft sz="10643" autoAdjust="0"/>
    <p:restoredTop sz="86391" autoAdjust="0"/>
  </p:normalViewPr>
  <p:slideViewPr>
    <p:cSldViewPr>
      <p:cViewPr varScale="1">
        <p:scale>
          <a:sx n="110" d="100"/>
          <a:sy n="110" d="100"/>
        </p:scale>
        <p:origin x="1752" y="108"/>
      </p:cViewPr>
      <p:guideLst>
        <p:guide orient="horz" pos="2160"/>
        <p:guide pos="2880"/>
      </p:guideLst>
    </p:cSldViewPr>
  </p:slideViewPr>
  <p:outlineViewPr>
    <p:cViewPr>
      <p:scale>
        <a:sx n="33" d="100"/>
        <a:sy n="33" d="100"/>
      </p:scale>
      <p:origin x="0" y="-5934"/>
    </p:cViewPr>
  </p:outlineViewPr>
  <p:notesTextViewPr>
    <p:cViewPr>
      <p:scale>
        <a:sx n="1" d="1"/>
        <a:sy n="1" d="1"/>
      </p:scale>
      <p:origin x="0" y="0"/>
    </p:cViewPr>
  </p:notesTextViewPr>
  <p:sorterViewPr>
    <p:cViewPr varScale="1">
      <p:scale>
        <a:sx n="100" d="100"/>
        <a:sy n="100" d="100"/>
      </p:scale>
      <p:origin x="0" y="-62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lvl1pPr algn="l" eaLnBrk="0" hangingPunct="0">
              <a:defRPr sz="1100">
                <a:latin typeface="Arial" charset="0"/>
                <a:cs typeface="+mn-cs"/>
              </a:defRPr>
            </a:lvl1pPr>
          </a:lstStyle>
          <a:p>
            <a:pPr>
              <a:defRPr/>
            </a:pPr>
            <a:endParaRPr lang="en-US"/>
          </a:p>
        </p:txBody>
      </p:sp>
      <p:sp>
        <p:nvSpPr>
          <p:cNvPr id="62467" name="Rectangle 3"/>
          <p:cNvSpPr>
            <a:spLocks noGrp="1" noChangeArrowheads="1"/>
          </p:cNvSpPr>
          <p:nvPr>
            <p:ph type="dt" sz="quarter"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lvl1pPr algn="r" eaLnBrk="0" hangingPunct="0">
              <a:defRPr sz="1100">
                <a:latin typeface="Arial" charset="0"/>
                <a:cs typeface="+mn-cs"/>
              </a:defRPr>
            </a:lvl1pPr>
          </a:lstStyle>
          <a:p>
            <a:pPr>
              <a:defRPr/>
            </a:pPr>
            <a:endParaRPr lang="en-US"/>
          </a:p>
        </p:txBody>
      </p:sp>
      <p:sp>
        <p:nvSpPr>
          <p:cNvPr id="62468" name="Rectangle 4"/>
          <p:cNvSpPr>
            <a:spLocks noGrp="1" noChangeArrowheads="1"/>
          </p:cNvSpPr>
          <p:nvPr>
            <p:ph type="ftr" sz="quarter" idx="2"/>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b" anchorCtr="0" compatLnSpc="1">
            <a:prstTxWarp prst="textNoShape">
              <a:avLst/>
            </a:prstTxWarp>
          </a:bodyPr>
          <a:lstStyle>
            <a:lvl1pPr algn="l" eaLnBrk="0" hangingPunct="0">
              <a:defRPr sz="1100">
                <a:latin typeface="Arial" charset="0"/>
                <a:cs typeface="+mn-cs"/>
              </a:defRPr>
            </a:lvl1pPr>
          </a:lstStyle>
          <a:p>
            <a:pPr>
              <a:defRPr/>
            </a:pPr>
            <a:endParaRPr lang="en-US"/>
          </a:p>
        </p:txBody>
      </p:sp>
      <p:sp>
        <p:nvSpPr>
          <p:cNvPr id="62469" name="Rectangle 5"/>
          <p:cNvSpPr>
            <a:spLocks noGrp="1" noChangeArrowheads="1"/>
          </p:cNvSpPr>
          <p:nvPr>
            <p:ph type="sldNum" sz="quarter" idx="3"/>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b" anchorCtr="0" compatLnSpc="1">
            <a:prstTxWarp prst="textNoShape">
              <a:avLst/>
            </a:prstTxWarp>
          </a:bodyPr>
          <a:lstStyle>
            <a:lvl1pPr algn="r" eaLnBrk="0" hangingPunct="0">
              <a:defRPr sz="1100"/>
            </a:lvl1pPr>
          </a:lstStyle>
          <a:p>
            <a:fld id="{1C6730F2-D325-45BB-9D84-955644D5D4E9}" type="slidenum">
              <a:rPr lang="en-US" altLang="en-US"/>
              <a:pPr/>
              <a:t>‹#›</a:t>
            </a:fld>
            <a:endParaRPr lang="en-US" altLang="en-US"/>
          </a:p>
        </p:txBody>
      </p:sp>
    </p:spTree>
    <p:extLst>
      <p:ext uri="{BB962C8B-B14F-4D97-AF65-F5344CB8AC3E}">
        <p14:creationId xmlns:p14="http://schemas.microsoft.com/office/powerpoint/2010/main" val="2513367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t" anchorCtr="0" compatLnSpc="1">
            <a:prstTxWarp prst="textNoShape">
              <a:avLst/>
            </a:prstTxWarp>
          </a:bodyPr>
          <a:lstStyle>
            <a:lvl1pPr algn="l" eaLnBrk="0" hangingPunct="0">
              <a:defRPr sz="1100">
                <a:solidFill>
                  <a:schemeClr val="tx1"/>
                </a:solidFill>
                <a:latin typeface="Times New Roman" pitchFamily="18" charset="0"/>
                <a:cs typeface="+mn-cs"/>
              </a:defRPr>
            </a:lvl1pPr>
          </a:lstStyle>
          <a:p>
            <a:pPr>
              <a:defRPr/>
            </a:pPr>
            <a:endParaRPr lang="en-US"/>
          </a:p>
        </p:txBody>
      </p:sp>
      <p:sp>
        <p:nvSpPr>
          <p:cNvPr id="8195" name="Rectangle 3"/>
          <p:cNvSpPr>
            <a:spLocks noGrp="1" noChangeArrowheads="1"/>
          </p:cNvSpPr>
          <p:nvPr>
            <p:ph type="dt"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t" anchorCtr="0" compatLnSpc="1">
            <a:prstTxWarp prst="textNoShape">
              <a:avLst/>
            </a:prstTxWarp>
          </a:bodyPr>
          <a:lstStyle>
            <a:lvl1pPr algn="r" eaLnBrk="0" hangingPunct="0">
              <a:defRPr sz="1100">
                <a:solidFill>
                  <a:schemeClr val="tx1"/>
                </a:solidFill>
                <a:latin typeface="Times New Roman" pitchFamily="18" charset="0"/>
                <a:cs typeface="+mn-cs"/>
              </a:defRPr>
            </a:lvl1pPr>
          </a:lstStyle>
          <a:p>
            <a:pPr>
              <a:defRPr/>
            </a:pPr>
            <a:endParaRPr lang="en-US"/>
          </a:p>
        </p:txBody>
      </p:sp>
      <p:sp>
        <p:nvSpPr>
          <p:cNvPr id="32772" name="Rectangle 4"/>
          <p:cNvSpPr>
            <a:spLocks noGrp="1" noRot="1" noChangeAspect="1" noChangeArrowheads="1" noTextEdit="1"/>
          </p:cNvSpPr>
          <p:nvPr>
            <p:ph type="sldImg" idx="2"/>
          </p:nvPr>
        </p:nvSpPr>
        <p:spPr bwMode="auto">
          <a:xfrm>
            <a:off x="1028700" y="650875"/>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854075" y="4125913"/>
            <a:ext cx="4692650" cy="391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b" anchorCtr="0" compatLnSpc="1">
            <a:prstTxWarp prst="textNoShape">
              <a:avLst/>
            </a:prstTxWarp>
          </a:bodyPr>
          <a:lstStyle>
            <a:lvl1pPr algn="l" eaLnBrk="0" hangingPunct="0">
              <a:defRPr sz="1100">
                <a:solidFill>
                  <a:schemeClr val="tx1"/>
                </a:solidFill>
                <a:latin typeface="Times New Roman" pitchFamily="18" charset="0"/>
                <a:cs typeface="+mn-cs"/>
              </a:defRPr>
            </a:lvl1pPr>
          </a:lstStyle>
          <a:p>
            <a:pPr>
              <a:defRPr/>
            </a:pPr>
            <a:endParaRPr lang="en-US"/>
          </a:p>
        </p:txBody>
      </p:sp>
      <p:sp>
        <p:nvSpPr>
          <p:cNvPr id="8199" name="Rectangle 7"/>
          <p:cNvSpPr>
            <a:spLocks noGrp="1" noChangeArrowheads="1"/>
          </p:cNvSpPr>
          <p:nvPr>
            <p:ph type="sldNum" sz="quarter" idx="5"/>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6210" tIns="43105" rIns="86210" bIns="43105" numCol="1" anchor="b" anchorCtr="0" compatLnSpc="1">
            <a:prstTxWarp prst="textNoShape">
              <a:avLst/>
            </a:prstTxWarp>
          </a:bodyPr>
          <a:lstStyle>
            <a:lvl1pPr algn="r" eaLnBrk="0" hangingPunct="0">
              <a:defRPr sz="1100">
                <a:solidFill>
                  <a:schemeClr val="tx1"/>
                </a:solidFill>
                <a:latin typeface="Times New Roman" panose="02020603050405020304" pitchFamily="18" charset="0"/>
              </a:defRPr>
            </a:lvl1pPr>
          </a:lstStyle>
          <a:p>
            <a:fld id="{781BA5E1-2639-46C7-9EE0-93F5F929B626}" type="slidenum">
              <a:rPr lang="en-US" altLang="en-US"/>
              <a:pPr/>
              <a:t>‹#›</a:t>
            </a:fld>
            <a:endParaRPr lang="en-US" altLang="en-US"/>
          </a:p>
        </p:txBody>
      </p:sp>
    </p:spTree>
    <p:extLst>
      <p:ext uri="{BB962C8B-B14F-4D97-AF65-F5344CB8AC3E}">
        <p14:creationId xmlns:p14="http://schemas.microsoft.com/office/powerpoint/2010/main" val="32550490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1BA5E1-2639-46C7-9EE0-93F5F929B626}" type="slidenum">
              <a:rPr lang="en-US" altLang="en-US" smtClean="0"/>
              <a:pPr/>
              <a:t>1</a:t>
            </a:fld>
            <a:endParaRPr lang="en-US" altLang="en-US"/>
          </a:p>
        </p:txBody>
      </p:sp>
    </p:spTree>
    <p:extLst>
      <p:ext uri="{BB962C8B-B14F-4D97-AF65-F5344CB8AC3E}">
        <p14:creationId xmlns:p14="http://schemas.microsoft.com/office/powerpoint/2010/main" val="3908462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1BA5E1-2639-46C7-9EE0-93F5F929B626}" type="slidenum">
              <a:rPr lang="en-US" altLang="en-US" smtClean="0"/>
              <a:pPr/>
              <a:t>2</a:t>
            </a:fld>
            <a:endParaRPr lang="en-US" altLang="en-US"/>
          </a:p>
        </p:txBody>
      </p:sp>
    </p:spTree>
    <p:extLst>
      <p:ext uri="{BB962C8B-B14F-4D97-AF65-F5344CB8AC3E}">
        <p14:creationId xmlns:p14="http://schemas.microsoft.com/office/powerpoint/2010/main" val="354306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p:spPr>
        <p:txBody>
          <a:bodyPr/>
          <a:lstStyle/>
          <a:p>
            <a:endParaRPr lang="en-US" altLang="en-US" smtClean="0"/>
          </a:p>
        </p:txBody>
      </p:sp>
      <p:sp>
        <p:nvSpPr>
          <p:cNvPr id="15364" name="Slide Number Placeholder 3"/>
          <p:cNvSpPr>
            <a:spLocks noGrp="1"/>
          </p:cNvSpPr>
          <p:nvPr>
            <p:ph type="sldNum" sz="quarter" idx="5"/>
          </p:nvPr>
        </p:nvSpPr>
        <p:spPr/>
        <p:txBody>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fld id="{3B4CBEE9-03EE-4BE8-892A-F723477AB339}" type="slidenum">
              <a:rPr lang="en-US" altLang="en-US" sz="1100">
                <a:solidFill>
                  <a:schemeClr val="tx1"/>
                </a:solidFill>
                <a:latin typeface="Times New Roman" panose="02020603050405020304" pitchFamily="18" charset="0"/>
              </a:rPr>
              <a:pPr/>
              <a:t>5</a:t>
            </a:fld>
            <a:endParaRPr lang="en-US" altLang="en-US" sz="11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6241621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extBox 8"/>
          <p:cNvSpPr txBox="1"/>
          <p:nvPr userDrawn="1"/>
        </p:nvSpPr>
        <p:spPr>
          <a:xfrm>
            <a:off x="3505200" y="3962400"/>
            <a:ext cx="1766830" cy="1015663"/>
          </a:xfrm>
          <a:prstGeom prst="rect">
            <a:avLst/>
          </a:prstGeom>
          <a:noFill/>
        </p:spPr>
        <p:txBody>
          <a:bodyPr wrap="none" rtlCol="0">
            <a:spAutoFit/>
          </a:bodyPr>
          <a:lstStyle/>
          <a:p>
            <a:pPr algn="l"/>
            <a:r>
              <a:rPr lang="en-US" sz="1200" dirty="0" err="1" smtClean="0">
                <a:latin typeface="MT Extra" panose="00000500000000000000" pitchFamily="18" charset="2"/>
              </a:rPr>
              <a:t>MTExtra</a:t>
            </a:r>
            <a:endParaRPr lang="en-US" sz="1200" dirty="0" smtClean="0">
              <a:latin typeface="MT Extra" panose="00000500000000000000" pitchFamily="18" charset="2"/>
            </a:endParaRPr>
          </a:p>
          <a:p>
            <a:pPr algn="l"/>
            <a:r>
              <a:rPr lang="en-US" sz="1200" dirty="0" smtClean="0">
                <a:latin typeface="Courier New" panose="02070309020205020404" pitchFamily="49" charset="0"/>
                <a:cs typeface="Courier New" panose="02070309020205020404" pitchFamily="49" charset="0"/>
              </a:rPr>
              <a:t>courier new</a:t>
            </a:r>
          </a:p>
          <a:p>
            <a:pPr algn="l"/>
            <a:r>
              <a:rPr lang="en-US" sz="1200" dirty="0" smtClean="0">
                <a:latin typeface="Symbol" panose="05050102010706020507" pitchFamily="18" charset="2"/>
                <a:cs typeface="Courier New" panose="02070309020205020404" pitchFamily="49" charset="0"/>
              </a:rPr>
              <a:t>symbol</a:t>
            </a:r>
          </a:p>
          <a:p>
            <a:pPr algn="l"/>
            <a:r>
              <a:rPr lang="en-US" sz="1200" dirty="0" err="1" smtClean="0">
                <a:latin typeface="Euclid Symbol" panose="05050102010706020507" pitchFamily="18" charset="2"/>
                <a:cs typeface="Courier New" panose="02070309020205020404" pitchFamily="49" charset="0"/>
              </a:rPr>
              <a:t>euclid</a:t>
            </a:r>
            <a:r>
              <a:rPr lang="en-US" sz="1200" dirty="0" smtClean="0">
                <a:latin typeface="Euclid Symbol" panose="05050102010706020507" pitchFamily="18" charset="2"/>
                <a:cs typeface="Courier New" panose="02070309020205020404" pitchFamily="49" charset="0"/>
              </a:rPr>
              <a:t> symbol</a:t>
            </a:r>
          </a:p>
          <a:p>
            <a:pPr algn="l"/>
            <a:r>
              <a:rPr lang="en-US" sz="1200" dirty="0" smtClean="0">
                <a:latin typeface="Monotype Sorts" panose="01010601010101010101" pitchFamily="2" charset="2"/>
                <a:cs typeface="Courier New" panose="02070309020205020404" pitchFamily="49" charset="0"/>
              </a:rPr>
              <a:t>monotype sorts</a:t>
            </a:r>
            <a:endParaRPr lang="en-US" sz="1200" dirty="0">
              <a:latin typeface="Monotype Sorts" panose="01010601010101010101" pitchFamily="2" charset="2"/>
              <a:cs typeface="Courier New" panose="02070309020205020404" pitchFamily="49" charset="0"/>
            </a:endParaRPr>
          </a:p>
        </p:txBody>
      </p:sp>
      <p:sp>
        <p:nvSpPr>
          <p:cNvPr id="10" name="Rectangle 9"/>
          <p:cNvSpPr>
            <a:spLocks noChangeArrowheads="1"/>
          </p:cNvSpPr>
          <p:nvPr userDrawn="1"/>
        </p:nvSpPr>
        <p:spPr bwMode="auto">
          <a:xfrm>
            <a:off x="457200" y="1519958"/>
            <a:ext cx="8229600"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4400" dirty="0" smtClean="0">
                <a:latin typeface="Times New Roman" pitchFamily="18" charset="0"/>
              </a:rPr>
              <a:t>EECE 4353 </a:t>
            </a:r>
            <a:r>
              <a:rPr lang="en-US" altLang="en-US" sz="4400" dirty="0">
                <a:latin typeface="Times New Roman" pitchFamily="18" charset="0"/>
              </a:rPr>
              <a:t>Image Processing</a:t>
            </a:r>
          </a:p>
        </p:txBody>
      </p:sp>
      <p:sp>
        <p:nvSpPr>
          <p:cNvPr id="11" name="Rectangle 10"/>
          <p:cNvSpPr>
            <a:spLocks noChangeArrowheads="1"/>
          </p:cNvSpPr>
          <p:nvPr userDrawn="1"/>
        </p:nvSpPr>
        <p:spPr bwMode="auto">
          <a:xfrm>
            <a:off x="1371600" y="3532188"/>
            <a:ext cx="6400800" cy="2309812"/>
          </a:xfrm>
          <a:prstGeom prst="rect">
            <a:avLst/>
          </a:prstGeom>
          <a:solidFill>
            <a:schemeClr val="bg1"/>
          </a:solidFill>
          <a:ln>
            <a:noFill/>
          </a:ln>
          <a:effectLs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dirty="0">
                <a:latin typeface="Times New Roman" pitchFamily="18" charset="0"/>
              </a:rPr>
              <a:t>Richard Alan Peters II</a:t>
            </a:r>
            <a:endParaRPr lang="en-US" altLang="en-US" dirty="0">
              <a:latin typeface="Times New Roman" pitchFamily="18" charset="0"/>
            </a:endParaRPr>
          </a:p>
          <a:p>
            <a:pPr algn="ctr"/>
            <a:endParaRPr lang="en-US" altLang="en-US" dirty="0">
              <a:latin typeface="Times New Roman" pitchFamily="18" charset="0"/>
            </a:endParaRPr>
          </a:p>
          <a:p>
            <a:pPr algn="ctr"/>
            <a:r>
              <a:rPr lang="en-US" altLang="en-US" dirty="0">
                <a:latin typeface="Times New Roman" pitchFamily="18" charset="0"/>
              </a:rPr>
              <a:t>Department of Electrical Engineering and Computer Science</a:t>
            </a:r>
          </a:p>
          <a:p>
            <a:pPr algn="ctr"/>
            <a:endParaRPr lang="en-US" altLang="en-US" dirty="0">
              <a:latin typeface="Times New Roman" pitchFamily="18" charset="0"/>
            </a:endParaRPr>
          </a:p>
          <a:p>
            <a:pPr algn="ctr"/>
            <a:r>
              <a:rPr lang="en-US" altLang="en-US" sz="2000" dirty="0">
                <a:latin typeface="Times New Roman" pitchFamily="18" charset="0"/>
              </a:rPr>
              <a:t>Fall Semester </a:t>
            </a:r>
            <a:r>
              <a:rPr lang="en-US" altLang="en-US" sz="2000" dirty="0" smtClean="0">
                <a:latin typeface="Times New Roman" pitchFamily="18" charset="0"/>
              </a:rPr>
              <a:t>2016</a:t>
            </a:r>
            <a:endParaRPr lang="en-US" altLang="en-US" dirty="0">
              <a:latin typeface="Times New Roman" pitchFamily="18" charset="0"/>
            </a:endParaRPr>
          </a:p>
        </p:txBody>
      </p:sp>
      <p:sp>
        <p:nvSpPr>
          <p:cNvPr id="12" name="Text Box 12"/>
          <p:cNvSpPr txBox="1">
            <a:spLocks noChangeArrowheads="1"/>
          </p:cNvSpPr>
          <p:nvPr userDrawn="1"/>
        </p:nvSpPr>
        <p:spPr bwMode="auto">
          <a:xfrm>
            <a:off x="3624263" y="2743200"/>
            <a:ext cx="190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defRPr/>
            </a:pPr>
            <a:r>
              <a:rPr lang="en-US" dirty="0" smtClean="0">
                <a:solidFill>
                  <a:schemeClr val="tx2"/>
                </a:solidFill>
                <a:latin typeface="Times New Roman" pitchFamily="18" charset="0"/>
              </a:rPr>
              <a:t>Lecture Notes</a:t>
            </a:r>
            <a:endParaRPr lang="en-US" dirty="0" smtClean="0">
              <a:solidFill>
                <a:schemeClr val="tx2"/>
              </a:solidFill>
            </a:endParaRPr>
          </a:p>
        </p:txBody>
      </p:sp>
      <p:sp>
        <p:nvSpPr>
          <p:cNvPr id="13" name="Line 18"/>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20"/>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 name="Picture 21" descr="Vanderbil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grpSp>
        <p:nvGrpSpPr>
          <p:cNvPr id="17" name="Group 5"/>
          <p:cNvGrpSpPr>
            <a:grpSpLocks/>
          </p:cNvGrpSpPr>
          <p:nvPr userDrawn="1"/>
        </p:nvGrpSpPr>
        <p:grpSpPr bwMode="auto">
          <a:xfrm>
            <a:off x="419100" y="6369050"/>
            <a:ext cx="8305800" cy="336550"/>
            <a:chOff x="240" y="4012"/>
            <a:chExt cx="5232" cy="212"/>
          </a:xfrm>
        </p:grpSpPr>
        <p:sp>
          <p:nvSpPr>
            <p:cNvPr id="18" name="Text Box 6"/>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2000">
                  <a:solidFill>
                    <a:schemeClr val="tx1"/>
                  </a:solidFill>
                  <a:latin typeface="Comic Sans MS" pitchFamily="66" charset="0"/>
                </a:defRPr>
              </a:lvl1pPr>
              <a:lvl2pPr marL="742950" indent="-285750" defTabSz="736600">
                <a:defRPr sz="2000">
                  <a:solidFill>
                    <a:schemeClr val="tx1"/>
                  </a:solidFill>
                  <a:latin typeface="Comic Sans MS" pitchFamily="66" charset="0"/>
                </a:defRPr>
              </a:lvl2pPr>
              <a:lvl3pPr marL="1143000" indent="-228600" defTabSz="736600">
                <a:defRPr sz="2000">
                  <a:solidFill>
                    <a:schemeClr val="tx1"/>
                  </a:solidFill>
                  <a:latin typeface="Comic Sans MS" pitchFamily="66" charset="0"/>
                </a:defRPr>
              </a:lvl3pPr>
              <a:lvl4pPr marL="1600200" indent="-228600" defTabSz="736600">
                <a:defRPr sz="2000">
                  <a:solidFill>
                    <a:schemeClr val="tx1"/>
                  </a:solidFill>
                  <a:latin typeface="Comic Sans MS" pitchFamily="66" charset="0"/>
                </a:defRPr>
              </a:lvl4pPr>
              <a:lvl5pPr marL="2057400" indent="-228600" defTabSz="736600">
                <a:defRPr sz="2000">
                  <a:solidFill>
                    <a:schemeClr val="tx1"/>
                  </a:solidFill>
                  <a:latin typeface="Comic Sans MS" pitchFamily="66" charset="0"/>
                </a:defRPr>
              </a:lvl5pPr>
              <a:lvl6pPr marL="2514600" indent="-228600" defTabSz="736600" eaLnBrk="0" fontAlgn="base" hangingPunct="0">
                <a:spcBef>
                  <a:spcPct val="0"/>
                </a:spcBef>
                <a:spcAft>
                  <a:spcPct val="0"/>
                </a:spcAft>
                <a:defRPr sz="2000">
                  <a:solidFill>
                    <a:schemeClr val="tx1"/>
                  </a:solidFill>
                  <a:latin typeface="Comic Sans MS" pitchFamily="66" charset="0"/>
                </a:defRPr>
              </a:lvl6pPr>
              <a:lvl7pPr marL="2971800" indent="-228600" defTabSz="736600" eaLnBrk="0" fontAlgn="base" hangingPunct="0">
                <a:spcBef>
                  <a:spcPct val="0"/>
                </a:spcBef>
                <a:spcAft>
                  <a:spcPct val="0"/>
                </a:spcAft>
                <a:defRPr sz="2000">
                  <a:solidFill>
                    <a:schemeClr val="tx1"/>
                  </a:solidFill>
                  <a:latin typeface="Comic Sans MS" pitchFamily="66" charset="0"/>
                </a:defRPr>
              </a:lvl7pPr>
              <a:lvl8pPr marL="3429000" indent="-228600" defTabSz="736600" eaLnBrk="0" fontAlgn="base" hangingPunct="0">
                <a:spcBef>
                  <a:spcPct val="0"/>
                </a:spcBef>
                <a:spcAft>
                  <a:spcPct val="0"/>
                </a:spcAft>
                <a:defRPr sz="2000">
                  <a:solidFill>
                    <a:schemeClr val="tx1"/>
                  </a:solidFill>
                  <a:latin typeface="Comic Sans MS" pitchFamily="66" charset="0"/>
                </a:defRPr>
              </a:lvl8pPr>
              <a:lvl9pPr marL="3886200" indent="-228600" defTabSz="736600" eaLnBrk="0" fontAlgn="base" hangingPunct="0">
                <a:spcBef>
                  <a:spcPct val="0"/>
                </a:spcBef>
                <a:spcAft>
                  <a:spcPct val="0"/>
                </a:spcAft>
                <a:defRPr sz="2000">
                  <a:solidFill>
                    <a:schemeClr val="tx1"/>
                  </a:solidFill>
                  <a:latin typeface="Comic Sans MS" pitchFamily="66" charset="0"/>
                </a:defRPr>
              </a:lvl9pPr>
            </a:lstStyle>
            <a:p>
              <a:r>
                <a:rPr lang="en-US" altLang="en-US" sz="800">
                  <a:solidFill>
                    <a:schemeClr val="tx2"/>
                  </a:solidFill>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19" name="Picture 7" descr="cc"/>
            <p:cNvPicPr>
              <a:picLocks noChangeAspect="1" noChangeArrowheads="1"/>
            </p:cNvPicPr>
            <p:nvPr/>
          </p:nvPicPr>
          <p:blipFill>
            <a:blip r:embed="rId4"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5812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a:prstGeom prst="rect">
            <a:avLst/>
          </a:prstGeom>
        </p:spPr>
        <p:txBody>
          <a:bodyPr/>
          <a:lstStyle/>
          <a:p>
            <a:r>
              <a:rPr lang="en-US" smtClean="0"/>
              <a:t>Click to edit Master title style</a:t>
            </a:r>
            <a:endParaRPr lang="en-US"/>
          </a:p>
        </p:txBody>
      </p:sp>
      <p:sp>
        <p:nvSpPr>
          <p:cNvPr id="6" name="Rectangle 17"/>
          <p:cNvSpPr>
            <a:spLocks noGrp="1" noChangeArrowheads="1"/>
          </p:cNvSpPr>
          <p:nvPr>
            <p:ph idx="1"/>
          </p:nvPr>
        </p:nvSpPr>
        <p:spPr bwMode="auto">
          <a:xfrm>
            <a:off x="381000" y="1693420"/>
            <a:ext cx="837148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Date Placeholder 1"/>
          <p:cNvSpPr>
            <a:spLocks noGrp="1"/>
          </p:cNvSpPr>
          <p:nvPr>
            <p:ph type="dt" sz="half" idx="2"/>
          </p:nvPr>
        </p:nvSpPr>
        <p:spPr>
          <a:xfrm>
            <a:off x="381000" y="6365875"/>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3 November 2016</a:t>
            </a:r>
            <a:endParaRPr lang="en-US" dirty="0"/>
          </a:p>
        </p:txBody>
      </p:sp>
      <p:sp>
        <p:nvSpPr>
          <p:cNvPr id="11"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12" name="Slide Number Placeholder 3"/>
          <p:cNvSpPr>
            <a:spLocks noGrp="1"/>
          </p:cNvSpPr>
          <p:nvPr>
            <p:ph type="sldNum" sz="quarter" idx="4"/>
          </p:nvPr>
        </p:nvSpPr>
        <p:spPr>
          <a:xfrm>
            <a:off x="6629400" y="6365875"/>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40049361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ate Placeholder 1"/>
          <p:cNvSpPr>
            <a:spLocks noGrp="1"/>
          </p:cNvSpPr>
          <p:nvPr>
            <p:ph type="dt" sz="half" idx="2"/>
          </p:nvPr>
        </p:nvSpPr>
        <p:spPr>
          <a:xfrm>
            <a:off x="381000" y="6365875"/>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3 November 2016</a:t>
            </a:r>
            <a:endParaRPr lang="en-US" dirty="0"/>
          </a:p>
        </p:txBody>
      </p:sp>
      <p:sp>
        <p:nvSpPr>
          <p:cNvPr id="13"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14" name="Slide Number Placeholder 3"/>
          <p:cNvSpPr>
            <a:spLocks noGrp="1"/>
          </p:cNvSpPr>
          <p:nvPr>
            <p:ph type="sldNum" sz="quarter" idx="4"/>
          </p:nvPr>
        </p:nvSpPr>
        <p:spPr>
          <a:xfrm>
            <a:off x="6629400" y="6365875"/>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
        <p:nvSpPr>
          <p:cNvPr id="15"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6" name="Rectangle 17"/>
          <p:cNvSpPr>
            <a:spLocks noGrp="1" noChangeArrowheads="1"/>
          </p:cNvSpPr>
          <p:nvPr>
            <p:ph type="body" idx="1"/>
          </p:nvPr>
        </p:nvSpPr>
        <p:spPr bwMode="auto">
          <a:xfrm>
            <a:off x="381000" y="1693420"/>
            <a:ext cx="837148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Line 20"/>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24"/>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9" name="Picture 25" descr="Vanderbil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7"/>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3040063" y="6454091"/>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Lst>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4000">
          <a:solidFill>
            <a:schemeClr val="tx2"/>
          </a:solidFill>
          <a:latin typeface="Times New Roman" pitchFamily="18" charset="0"/>
        </a:defRPr>
      </a:lvl6pPr>
      <a:lvl7pPr marL="914400" algn="l" rtl="0" eaLnBrk="0" fontAlgn="base" hangingPunct="0">
        <a:spcBef>
          <a:spcPct val="0"/>
        </a:spcBef>
        <a:spcAft>
          <a:spcPct val="0"/>
        </a:spcAft>
        <a:defRPr sz="4000">
          <a:solidFill>
            <a:schemeClr val="tx2"/>
          </a:solidFill>
          <a:latin typeface="Times New Roman" pitchFamily="18" charset="0"/>
        </a:defRPr>
      </a:lvl7pPr>
      <a:lvl8pPr marL="1371600" algn="l" rtl="0" eaLnBrk="0" fontAlgn="base" hangingPunct="0">
        <a:spcBef>
          <a:spcPct val="0"/>
        </a:spcBef>
        <a:spcAft>
          <a:spcPct val="0"/>
        </a:spcAft>
        <a:defRPr sz="4000">
          <a:solidFill>
            <a:schemeClr val="tx2"/>
          </a:solidFill>
          <a:latin typeface="Times New Roman" pitchFamily="18" charset="0"/>
        </a:defRPr>
      </a:lvl8pPr>
      <a:lvl9pPr marL="1828800" algn="l" rtl="0" eaLnBrk="0" fontAlgn="base" hangingPunct="0">
        <a:spcBef>
          <a:spcPct val="0"/>
        </a:spcBef>
        <a:spcAft>
          <a:spcPct val="0"/>
        </a:spcAft>
        <a:defRPr sz="40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anose="01010601010101010101"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anose="01010601010101010101"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anose="01010601010101010101"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6.bin"/><Relationship Id="rId4" Type="http://schemas.openxmlformats.org/officeDocument/2006/relationships/image" Target="../media/image20.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22.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5.wmf"/><Relationship Id="rId5" Type="http://schemas.openxmlformats.org/officeDocument/2006/relationships/oleObject" Target="../embeddings/oleObject10.bin"/><Relationship Id="rId4" Type="http://schemas.openxmlformats.org/officeDocument/2006/relationships/image" Target="../media/image24.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7.wmf"/><Relationship Id="rId5" Type="http://schemas.openxmlformats.org/officeDocument/2006/relationships/oleObject" Target="../embeddings/oleObject12.bin"/><Relationship Id="rId4" Type="http://schemas.openxmlformats.org/officeDocument/2006/relationships/image" Target="../media/image26.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8.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0.wmf"/><Relationship Id="rId5" Type="http://schemas.openxmlformats.org/officeDocument/2006/relationships/oleObject" Target="../embeddings/oleObject15.bin"/><Relationship Id="rId4" Type="http://schemas.openxmlformats.org/officeDocument/2006/relationships/image" Target="../media/image29.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2.wmf"/><Relationship Id="rId5" Type="http://schemas.openxmlformats.org/officeDocument/2006/relationships/oleObject" Target="../embeddings/oleObject17.bin"/><Relationship Id="rId4" Type="http://schemas.openxmlformats.org/officeDocument/2006/relationships/image" Target="../media/image31.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ict.debevec.org/~debevec/Research/HD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6.wmf"/><Relationship Id="rId5" Type="http://schemas.openxmlformats.org/officeDocument/2006/relationships/oleObject" Target="../embeddings/oleObject19.bin"/><Relationship Id="rId4" Type="http://schemas.openxmlformats.org/officeDocument/2006/relationships/image" Target="../media/image35.wmf"/></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qtpfsgui.sourceforge.net/" TargetMode="External"/><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8.jpe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9.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3.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3.bin"/><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1"/>
          <p:cNvSpPr txBox="1">
            <a:spLocks noChangeArrowheads="1"/>
          </p:cNvSpPr>
          <p:nvPr/>
        </p:nvSpPr>
        <p:spPr bwMode="auto">
          <a:xfrm>
            <a:off x="1143000" y="2667000"/>
            <a:ext cx="7086600" cy="4778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ctr"/>
            <a:r>
              <a:rPr lang="en-US" altLang="en-US" dirty="0"/>
              <a:t>High Dynamic Range Imaging and Images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itle 1"/>
          <p:cNvSpPr>
            <a:spLocks noGrp="1"/>
          </p:cNvSpPr>
          <p:nvPr>
            <p:ph type="title"/>
          </p:nvPr>
        </p:nvSpPr>
        <p:spPr>
          <a:xfrm>
            <a:off x="381000" y="914400"/>
            <a:ext cx="8382000" cy="723900"/>
          </a:xfrm>
        </p:spPr>
        <p:txBody>
          <a:bodyPr/>
          <a:lstStyle/>
          <a:p>
            <a:pPr algn="ctr"/>
            <a:r>
              <a:rPr lang="en-US" altLang="en-US" smtClean="0"/>
              <a:t>Example: Bracketed Image Set </a:t>
            </a:r>
          </a:p>
        </p:txBody>
      </p:sp>
      <p:pic>
        <p:nvPicPr>
          <p:cNvPr id="1024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TextBox 6"/>
          <p:cNvSpPr txBox="1">
            <a:spLocks noChangeArrowheads="1"/>
          </p:cNvSpPr>
          <p:nvPr/>
        </p:nvSpPr>
        <p:spPr bwMode="auto">
          <a:xfrm>
            <a:off x="7772400" y="5495925"/>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cs typeface="Times New Roman" panose="02020603050405020304" pitchFamily="18" charset="0"/>
              </a:rPr>
              <a:t>exposure: 1/1000s</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a:spLocks noGrp="1"/>
          </p:cNvSpPr>
          <p:nvPr>
            <p:ph type="title"/>
          </p:nvPr>
        </p:nvSpPr>
        <p:spPr>
          <a:xfrm>
            <a:off x="381000" y="923365"/>
            <a:ext cx="8382000" cy="723900"/>
          </a:xfrm>
        </p:spPr>
        <p:txBody>
          <a:bodyPr/>
          <a:lstStyle/>
          <a:p>
            <a:r>
              <a:rPr lang="en-US" altLang="en-US" sz="3200" dirty="0" smtClean="0"/>
              <a:t>Make an HDR Image from Bracketed Images</a:t>
            </a:r>
          </a:p>
        </p:txBody>
      </p:sp>
      <p:sp>
        <p:nvSpPr>
          <p:cNvPr id="14342" name="TextBox 5"/>
          <p:cNvSpPr txBox="1">
            <a:spLocks noChangeArrowheads="1"/>
          </p:cNvSpPr>
          <p:nvPr/>
        </p:nvSpPr>
        <p:spPr bwMode="auto">
          <a:xfrm>
            <a:off x="419100" y="3139208"/>
            <a:ext cx="83058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spcBef>
                <a:spcPts val="600"/>
              </a:spcBef>
              <a:spcAft>
                <a:spcPts val="600"/>
              </a:spcAft>
              <a:buFont typeface="Times New Roman" panose="02020603050405020304" pitchFamily="18" charset="0"/>
              <a:buAutoNum type="arabicPeriod"/>
            </a:pPr>
            <a:r>
              <a:rPr lang="en-US" altLang="en-US" sz="2400" dirty="0">
                <a:latin typeface="Times New Roman" panose="02020603050405020304" pitchFamily="18" charset="0"/>
                <a:cs typeface="Times New Roman" panose="02020603050405020304" pitchFamily="18" charset="0"/>
              </a:rPr>
              <a:t>Estimate the camera characteristic for each color band.</a:t>
            </a:r>
          </a:p>
          <a:p>
            <a:pPr>
              <a:spcBef>
                <a:spcPts val="600"/>
              </a:spcBef>
              <a:spcAft>
                <a:spcPts val="600"/>
              </a:spcAft>
              <a:buFont typeface="Times New Roman" panose="02020603050405020304" pitchFamily="18" charset="0"/>
              <a:buAutoNum type="arabicPeriod"/>
            </a:pPr>
            <a:r>
              <a:rPr lang="en-US" altLang="en-US" sz="2400" dirty="0">
                <a:latin typeface="Times New Roman" panose="02020603050405020304" pitchFamily="18" charset="0"/>
                <a:cs typeface="Times New Roman" panose="02020603050405020304" pitchFamily="18" charset="0"/>
              </a:rPr>
              <a:t>Remap each band of the BI set through the characteristic.</a:t>
            </a:r>
          </a:p>
          <a:p>
            <a:pPr>
              <a:spcBef>
                <a:spcPts val="600"/>
              </a:spcBef>
              <a:spcAft>
                <a:spcPts val="600"/>
              </a:spcAft>
              <a:buFont typeface="Times New Roman" panose="02020603050405020304" pitchFamily="18" charset="0"/>
              <a:buAutoNum type="arabicPeriod"/>
            </a:pPr>
            <a:r>
              <a:rPr lang="en-US" altLang="en-US" sz="2400" dirty="0">
                <a:latin typeface="Times New Roman" panose="02020603050405020304" pitchFamily="18" charset="0"/>
                <a:cs typeface="Times New Roman" panose="02020603050405020304" pitchFamily="18" charset="0"/>
              </a:rPr>
              <a:t>Tone-map the result of step 2 into a viewable image.</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11</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392" y="1631235"/>
            <a:ext cx="8077216" cy="152400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198" y="4677341"/>
            <a:ext cx="2133604" cy="152400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81000" y="1104900"/>
            <a:ext cx="7772400" cy="723900"/>
          </a:xfrm>
        </p:spPr>
        <p:txBody>
          <a:bodyPr/>
          <a:lstStyle/>
          <a:p>
            <a:r>
              <a:rPr lang="en-US" altLang="en-US" smtClean="0"/>
              <a:t>The Camera Characteristic Curve</a:t>
            </a:r>
          </a:p>
        </p:txBody>
      </p:sp>
      <p:graphicFrame>
        <p:nvGraphicFramePr>
          <p:cNvPr id="15366" name="Object 1"/>
          <p:cNvGraphicFramePr>
            <a:graphicFrameLocks noChangeAspect="1"/>
          </p:cNvGraphicFramePr>
          <p:nvPr>
            <p:extLst>
              <p:ext uri="{D42A27DB-BD31-4B8C-83A1-F6EECF244321}">
                <p14:modId xmlns:p14="http://schemas.microsoft.com/office/powerpoint/2010/main" val="2542953746"/>
              </p:ext>
            </p:extLst>
          </p:nvPr>
        </p:nvGraphicFramePr>
        <p:xfrm>
          <a:off x="2679700" y="2019300"/>
          <a:ext cx="3784600" cy="635000"/>
        </p:xfrm>
        <a:graphic>
          <a:graphicData uri="http://schemas.openxmlformats.org/presentationml/2006/ole">
            <mc:AlternateContent xmlns:mc="http://schemas.openxmlformats.org/markup-compatibility/2006">
              <mc:Choice xmlns:v="urn:schemas-microsoft-com:vml" Requires="v">
                <p:oleObj spid="_x0000_s15444" name="Equation" r:id="rId3" imgW="1892160" imgH="317160" progId="Equation.DSMT4">
                  <p:embed/>
                </p:oleObj>
              </mc:Choice>
              <mc:Fallback>
                <p:oleObj name="Equation" r:id="rId3" imgW="1892160" imgH="317160" progId="Equation.DSMT4">
                  <p:embed/>
                  <p:pic>
                    <p:nvPicPr>
                      <p:cNvPr id="0" name="Object 1"/>
                      <p:cNvPicPr>
                        <a:picLocks noChangeAspect="1" noChangeArrowheads="1"/>
                      </p:cNvPicPr>
                      <p:nvPr/>
                    </p:nvPicPr>
                    <p:blipFill>
                      <a:blip r:embed="rId4"/>
                      <a:srcRect/>
                      <a:stretch>
                        <a:fillRect/>
                      </a:stretch>
                    </p:blipFill>
                    <p:spPr bwMode="auto">
                      <a:xfrm>
                        <a:off x="2679700" y="2019300"/>
                        <a:ext cx="3784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367" name="Group 7"/>
          <p:cNvGrpSpPr>
            <a:grpSpLocks/>
          </p:cNvGrpSpPr>
          <p:nvPr/>
        </p:nvGrpSpPr>
        <p:grpSpPr bwMode="auto">
          <a:xfrm>
            <a:off x="711200" y="2761132"/>
            <a:ext cx="8051800" cy="3040256"/>
            <a:chOff x="711200" y="2761147"/>
            <a:chExt cx="8051800" cy="3039444"/>
          </a:xfrm>
        </p:grpSpPr>
        <p:graphicFrame>
          <p:nvGraphicFramePr>
            <p:cNvPr id="15370" name="Object 5"/>
            <p:cNvGraphicFramePr>
              <a:graphicFrameLocks noChangeAspect="1"/>
            </p:cNvGraphicFramePr>
            <p:nvPr>
              <p:extLst>
                <p:ext uri="{D42A27DB-BD31-4B8C-83A1-F6EECF244321}">
                  <p14:modId xmlns:p14="http://schemas.microsoft.com/office/powerpoint/2010/main" val="1558105884"/>
                </p:ext>
              </p:extLst>
            </p:nvPr>
          </p:nvGraphicFramePr>
          <p:xfrm>
            <a:off x="711200" y="2898754"/>
            <a:ext cx="838200" cy="2894828"/>
          </p:xfrm>
          <a:graphic>
            <a:graphicData uri="http://schemas.openxmlformats.org/presentationml/2006/ole">
              <mc:AlternateContent xmlns:mc="http://schemas.openxmlformats.org/markup-compatibility/2006">
                <mc:Choice xmlns:v="urn:schemas-microsoft-com:vml" Requires="v">
                  <p:oleObj spid="_x0000_s15445" name="Equation" r:id="rId5" imgW="419040" imgH="1447560" progId="Equation.DSMT4">
                    <p:embed/>
                  </p:oleObj>
                </mc:Choice>
                <mc:Fallback>
                  <p:oleObj name="Equation" r:id="rId5" imgW="419040" imgH="1447560" progId="Equation.DSMT4">
                    <p:embed/>
                    <p:pic>
                      <p:nvPicPr>
                        <p:cNvPr id="0" name="Object 5"/>
                        <p:cNvPicPr>
                          <a:picLocks noChangeAspect="1" noChangeArrowheads="1"/>
                        </p:cNvPicPr>
                        <p:nvPr/>
                      </p:nvPicPr>
                      <p:blipFill>
                        <a:blip r:embed="rId6"/>
                        <a:srcRect/>
                        <a:stretch>
                          <a:fillRect/>
                        </a:stretch>
                      </p:blipFill>
                      <p:spPr bwMode="auto">
                        <a:xfrm>
                          <a:off x="711200" y="2898754"/>
                          <a:ext cx="838200" cy="28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1" name="TextBox 6"/>
            <p:cNvSpPr txBox="1">
              <a:spLocks noChangeArrowheads="1"/>
            </p:cNvSpPr>
            <p:nvPr/>
          </p:nvSpPr>
          <p:spPr bwMode="auto">
            <a:xfrm>
              <a:off x="1524000" y="2761147"/>
              <a:ext cx="7239000" cy="303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nSpc>
                  <a:spcPts val="3800"/>
                </a:lnSpc>
              </a:pPr>
              <a:r>
                <a:rPr lang="en-US" altLang="en-US" sz="2400">
                  <a:latin typeface="Times New Roman" panose="02020603050405020304" pitchFamily="18" charset="0"/>
                  <a:cs typeface="Times New Roman" panose="02020603050405020304" pitchFamily="18" charset="0"/>
                </a:rPr>
                <a:t>wavelength of incident radiation,</a:t>
              </a:r>
            </a:p>
            <a:p>
              <a:pPr>
                <a:lnSpc>
                  <a:spcPts val="3800"/>
                </a:lnSpc>
              </a:pPr>
              <a:r>
                <a:rPr lang="en-US" altLang="en-US" sz="2400">
                  <a:latin typeface="Times New Roman" panose="02020603050405020304" pitchFamily="18" charset="0"/>
                  <a:cs typeface="Times New Roman" panose="02020603050405020304" pitchFamily="18" charset="0"/>
                </a:rPr>
                <a:t>spectral response of sensing element at pixel </a:t>
              </a:r>
              <a:r>
                <a:rPr lang="en-US" altLang="en-US" sz="2400" b="1">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 = (</a:t>
              </a:r>
              <a:r>
                <a:rPr lang="en-US" altLang="en-US" sz="2400" i="1">
                  <a:latin typeface="Times New Roman" panose="02020603050405020304" pitchFamily="18" charset="0"/>
                  <a:cs typeface="Times New Roman" panose="02020603050405020304" pitchFamily="18" charset="0"/>
                </a:rPr>
                <a:t>r</a:t>
              </a:r>
              <a:r>
                <a:rPr lang="en-US" altLang="en-US" sz="2400">
                  <a:latin typeface="Times New Roman" panose="02020603050405020304" pitchFamily="18" charset="0"/>
                  <a:cs typeface="Times New Roman" panose="02020603050405020304" pitchFamily="18" charset="0"/>
                </a:rPr>
                <a:t>,</a:t>
              </a:r>
              <a:r>
                <a:rPr lang="en-US" altLang="en-US" sz="2400" i="1">
                  <a:latin typeface="Times New Roman" panose="02020603050405020304" pitchFamily="18" charset="0"/>
                  <a:cs typeface="Times New Roman" panose="02020603050405020304" pitchFamily="18" charset="0"/>
                </a:rPr>
                <a:t>c</a:t>
              </a:r>
              <a:r>
                <a:rPr lang="en-US" altLang="en-US" sz="2400">
                  <a:latin typeface="Times New Roman" panose="02020603050405020304" pitchFamily="18" charset="0"/>
                  <a:cs typeface="Times New Roman" panose="02020603050405020304" pitchFamily="18" charset="0"/>
                </a:rPr>
                <a:t>),</a:t>
              </a:r>
            </a:p>
            <a:p>
              <a:pPr>
                <a:lnSpc>
                  <a:spcPts val="3800"/>
                </a:lnSpc>
              </a:pPr>
              <a:r>
                <a:rPr lang="en-US" altLang="en-US" sz="2400">
                  <a:latin typeface="Times New Roman" panose="02020603050405020304" pitchFamily="18" charset="0"/>
                  <a:cs typeface="Times New Roman" panose="02020603050405020304" pitchFamily="18" charset="0"/>
                </a:rPr>
                <a:t>exposure time of image </a:t>
              </a:r>
              <a:r>
                <a:rPr lang="en-US" altLang="en-US" sz="2400" i="1">
                  <a:latin typeface="Times New Roman" panose="02020603050405020304" pitchFamily="18" charset="0"/>
                  <a:cs typeface="Times New Roman" panose="02020603050405020304" pitchFamily="18" charset="0"/>
                </a:rPr>
                <a:t>i</a:t>
              </a:r>
              <a:r>
                <a:rPr lang="en-US" altLang="en-US" sz="2400">
                  <a:latin typeface="Times New Roman" panose="02020603050405020304" pitchFamily="18" charset="0"/>
                  <a:cs typeface="Times New Roman" panose="02020603050405020304" pitchFamily="18" charset="0"/>
                </a:rPr>
                <a:t> from the bracketed image set,</a:t>
              </a:r>
            </a:p>
            <a:p>
              <a:pPr>
                <a:lnSpc>
                  <a:spcPts val="3800"/>
                </a:lnSpc>
              </a:pPr>
              <a:r>
                <a:rPr lang="en-US" altLang="en-US" sz="2400">
                  <a:latin typeface="Times New Roman" panose="02020603050405020304" pitchFamily="18" charset="0"/>
                  <a:cs typeface="Times New Roman" panose="02020603050405020304" pitchFamily="18" charset="0"/>
                </a:rPr>
                <a:t>irradiance at pixel </a:t>
              </a:r>
              <a:r>
                <a:rPr lang="en-US" altLang="en-US" sz="2400" b="1">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a:t>
              </a:r>
              <a:r>
                <a:rPr lang="en-US" altLang="en-US" sz="2400" baseline="30000">
                  <a:latin typeface="Times New Roman" panose="02020603050405020304" pitchFamily="18" charset="0"/>
                  <a:cs typeface="Times New Roman" panose="02020603050405020304" pitchFamily="18" charset="0"/>
                </a:rPr>
                <a:t>1</a:t>
              </a:r>
              <a:endParaRPr lang="en-US" altLang="en-US" sz="2400">
                <a:latin typeface="Times New Roman" panose="02020603050405020304" pitchFamily="18" charset="0"/>
                <a:cs typeface="Times New Roman" panose="02020603050405020304" pitchFamily="18" charset="0"/>
              </a:endParaRPr>
            </a:p>
            <a:p>
              <a:pPr>
                <a:lnSpc>
                  <a:spcPts val="3800"/>
                </a:lnSpc>
              </a:pPr>
              <a:r>
                <a:rPr lang="en-US" altLang="en-US" sz="2400">
                  <a:latin typeface="Times New Roman" panose="02020603050405020304" pitchFamily="18" charset="0"/>
                  <a:cs typeface="Times New Roman" panose="02020603050405020304" pitchFamily="18" charset="0"/>
                </a:rPr>
                <a:t>nonlinear mapping function (characteristic curve), and</a:t>
              </a:r>
            </a:p>
            <a:p>
              <a:pPr>
                <a:lnSpc>
                  <a:spcPts val="3800"/>
                </a:lnSpc>
              </a:pPr>
              <a:r>
                <a:rPr lang="en-US" altLang="en-US" sz="2400">
                  <a:latin typeface="Times New Roman" panose="02020603050405020304" pitchFamily="18" charset="0"/>
                  <a:cs typeface="Times New Roman" panose="02020603050405020304" pitchFamily="18" charset="0"/>
                </a:rPr>
                <a:t>numerical value of pixel </a:t>
              </a:r>
              <a:r>
                <a:rPr lang="en-US" altLang="en-US" sz="2400" b="1">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 in image </a:t>
              </a:r>
              <a:r>
                <a:rPr lang="en-US" altLang="en-US" sz="2400" i="1">
                  <a:latin typeface="Times New Roman" panose="02020603050405020304" pitchFamily="18" charset="0"/>
                  <a:cs typeface="Times New Roman" panose="02020603050405020304" pitchFamily="18" charset="0"/>
                </a:rPr>
                <a:t>i</a:t>
              </a:r>
              <a:r>
                <a:rPr lang="en-US" altLang="en-US" sz="2400">
                  <a:latin typeface="Times New Roman" panose="02020603050405020304" pitchFamily="18" charset="0"/>
                  <a:cs typeface="Times New Roman" panose="02020603050405020304" pitchFamily="18" charset="0"/>
                </a:rPr>
                <a:t>.</a:t>
              </a:r>
            </a:p>
          </p:txBody>
        </p:sp>
      </p:grpSp>
      <p:sp>
        <p:nvSpPr>
          <p:cNvPr id="15368" name="TextBox 1"/>
          <p:cNvSpPr txBox="1">
            <a:spLocks noChangeArrowheads="1"/>
          </p:cNvSpPr>
          <p:nvPr/>
        </p:nvSpPr>
        <p:spPr bwMode="auto">
          <a:xfrm>
            <a:off x="304800" y="5972175"/>
            <a:ext cx="6786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eaLnBrk="1" hangingPunct="1"/>
            <a:r>
              <a:rPr lang="en-US" altLang="en-US" sz="1200" baseline="30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The images are assumed to be taken in succession quickly enough that the scene lighting does not change.</a:t>
            </a:r>
            <a:endParaRPr lang="en-US" altLang="en-US" sz="1200" baseline="30000">
              <a:latin typeface="Times New Roman" panose="02020603050405020304" pitchFamily="18" charset="0"/>
              <a:cs typeface="Times New Roman" panose="02020603050405020304" pitchFamily="18" charset="0"/>
            </a:endParaRPr>
          </a:p>
        </p:txBody>
      </p:sp>
      <p:cxnSp>
        <p:nvCxnSpPr>
          <p:cNvPr id="15369" name="Straight Connector 5"/>
          <p:cNvCxnSpPr>
            <a:cxnSpLocks noChangeShapeType="1"/>
          </p:cNvCxnSpPr>
          <p:nvPr/>
        </p:nvCxnSpPr>
        <p:spPr bwMode="auto">
          <a:xfrm>
            <a:off x="381000" y="5972175"/>
            <a:ext cx="12192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itle 1"/>
          <p:cNvSpPr>
            <a:spLocks noGrp="1"/>
          </p:cNvSpPr>
          <p:nvPr>
            <p:ph type="title"/>
          </p:nvPr>
        </p:nvSpPr>
        <p:spPr>
          <a:xfrm>
            <a:off x="381000" y="1104900"/>
            <a:ext cx="7772400" cy="723900"/>
          </a:xfrm>
        </p:spPr>
        <p:txBody>
          <a:bodyPr/>
          <a:lstStyle/>
          <a:p>
            <a:r>
              <a:rPr lang="en-US" altLang="en-US" dirty="0" smtClean="0"/>
              <a:t>The Camera Characteristic Curve</a:t>
            </a:r>
          </a:p>
        </p:txBody>
      </p:sp>
      <p:graphicFrame>
        <p:nvGraphicFramePr>
          <p:cNvPr id="16390" name="Object 1"/>
          <p:cNvGraphicFramePr>
            <a:graphicFrameLocks noChangeAspect="1"/>
          </p:cNvGraphicFramePr>
          <p:nvPr>
            <p:extLst>
              <p:ext uri="{D42A27DB-BD31-4B8C-83A1-F6EECF244321}">
                <p14:modId xmlns:p14="http://schemas.microsoft.com/office/powerpoint/2010/main" val="1103498088"/>
              </p:ext>
            </p:extLst>
          </p:nvPr>
        </p:nvGraphicFramePr>
        <p:xfrm>
          <a:off x="3594100" y="3022600"/>
          <a:ext cx="1955800" cy="558800"/>
        </p:xfrm>
        <a:graphic>
          <a:graphicData uri="http://schemas.openxmlformats.org/presentationml/2006/ole">
            <mc:AlternateContent xmlns:mc="http://schemas.openxmlformats.org/markup-compatibility/2006">
              <mc:Choice xmlns:v="urn:schemas-microsoft-com:vml" Requires="v">
                <p:oleObj spid="_x0000_s16468" name="Equation" r:id="rId3" imgW="977760" imgH="279360" progId="Equation.DSMT4">
                  <p:embed/>
                </p:oleObj>
              </mc:Choice>
              <mc:Fallback>
                <p:oleObj name="Equation" r:id="rId3" imgW="977760" imgH="279360" progId="Equation.DSMT4">
                  <p:embed/>
                  <p:pic>
                    <p:nvPicPr>
                      <p:cNvPr id="0" name="Object 1"/>
                      <p:cNvPicPr>
                        <a:picLocks noChangeAspect="1" noChangeArrowheads="1"/>
                      </p:cNvPicPr>
                      <p:nvPr/>
                    </p:nvPicPr>
                    <p:blipFill>
                      <a:blip r:embed="rId4"/>
                      <a:srcRect/>
                      <a:stretch>
                        <a:fillRect/>
                      </a:stretch>
                    </p:blipFill>
                    <p:spPr bwMode="auto">
                      <a:xfrm>
                        <a:off x="3594100" y="3022600"/>
                        <a:ext cx="1955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391" name="Group 8"/>
          <p:cNvGrpSpPr>
            <a:grpSpLocks/>
          </p:cNvGrpSpPr>
          <p:nvPr/>
        </p:nvGrpSpPr>
        <p:grpSpPr bwMode="auto">
          <a:xfrm>
            <a:off x="442260" y="3679450"/>
            <a:ext cx="8051800" cy="2048251"/>
            <a:chOff x="711200" y="3231785"/>
            <a:chExt cx="8051800" cy="2047801"/>
          </a:xfrm>
        </p:grpSpPr>
        <p:graphicFrame>
          <p:nvGraphicFramePr>
            <p:cNvPr id="16394" name="Object 5"/>
            <p:cNvGraphicFramePr>
              <a:graphicFrameLocks noChangeAspect="1"/>
            </p:cNvGraphicFramePr>
            <p:nvPr>
              <p:extLst>
                <p:ext uri="{D42A27DB-BD31-4B8C-83A1-F6EECF244321}">
                  <p14:modId xmlns:p14="http://schemas.microsoft.com/office/powerpoint/2010/main" val="2555365832"/>
                </p:ext>
              </p:extLst>
            </p:nvPr>
          </p:nvGraphicFramePr>
          <p:xfrm>
            <a:off x="711200" y="3324215"/>
            <a:ext cx="838200" cy="1955371"/>
          </p:xfrm>
          <a:graphic>
            <a:graphicData uri="http://schemas.openxmlformats.org/presentationml/2006/ole">
              <mc:AlternateContent xmlns:mc="http://schemas.openxmlformats.org/markup-compatibility/2006">
                <mc:Choice xmlns:v="urn:schemas-microsoft-com:vml" Requires="v">
                  <p:oleObj spid="_x0000_s16469" name="Equation" r:id="rId5" imgW="419040" imgH="977760" progId="Equation.DSMT4">
                    <p:embed/>
                  </p:oleObj>
                </mc:Choice>
                <mc:Fallback>
                  <p:oleObj name="Equation" r:id="rId5" imgW="419040" imgH="977760" progId="Equation.DSMT4">
                    <p:embed/>
                    <p:pic>
                      <p:nvPicPr>
                        <p:cNvPr id="0" name="Object 5"/>
                        <p:cNvPicPr>
                          <a:picLocks noChangeAspect="1" noChangeArrowheads="1"/>
                        </p:cNvPicPr>
                        <p:nvPr/>
                      </p:nvPicPr>
                      <p:blipFill>
                        <a:blip r:embed="rId6"/>
                        <a:srcRect/>
                        <a:stretch>
                          <a:fillRect/>
                        </a:stretch>
                      </p:blipFill>
                      <p:spPr bwMode="auto">
                        <a:xfrm>
                          <a:off x="711200" y="3324215"/>
                          <a:ext cx="838200" cy="195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5" name="TextBox 6"/>
            <p:cNvSpPr txBox="1">
              <a:spLocks noChangeArrowheads="1"/>
            </p:cNvSpPr>
            <p:nvPr/>
          </p:nvSpPr>
          <p:spPr bwMode="auto">
            <a:xfrm>
              <a:off x="1524000" y="3231785"/>
              <a:ext cx="7239000" cy="199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nSpc>
                  <a:spcPts val="3800"/>
                </a:lnSpc>
              </a:pPr>
              <a:r>
                <a:rPr lang="en-US" altLang="en-US" sz="2400" dirty="0">
                  <a:latin typeface="Times New Roman" panose="02020603050405020304" pitchFamily="18" charset="0"/>
                  <a:cs typeface="Times New Roman" panose="02020603050405020304" pitchFamily="18" charset="0"/>
                </a:rPr>
                <a:t>exposure time of image </a:t>
              </a:r>
              <a:r>
                <a:rPr lang="en-US" altLang="en-US" sz="2400" i="1" dirty="0" err="1">
                  <a:latin typeface="Times New Roman" panose="02020603050405020304" pitchFamily="18" charset="0"/>
                  <a:cs typeface="Times New Roman" panose="02020603050405020304" pitchFamily="18" charset="0"/>
                </a:rPr>
                <a:t>i</a:t>
              </a:r>
              <a:r>
                <a:rPr lang="en-US" altLang="en-US" sz="2400" i="1"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from the bracketed image set,</a:t>
              </a:r>
            </a:p>
            <a:p>
              <a:pPr>
                <a:lnSpc>
                  <a:spcPts val="3800"/>
                </a:lnSpc>
              </a:pPr>
              <a:r>
                <a:rPr lang="en-US" altLang="en-US" sz="2400" dirty="0">
                  <a:latin typeface="Times New Roman" panose="02020603050405020304" pitchFamily="18" charset="0"/>
                  <a:cs typeface="Times New Roman" panose="02020603050405020304" pitchFamily="18" charset="0"/>
                </a:rPr>
                <a:t>irradiance at pixel </a:t>
              </a:r>
              <a:r>
                <a:rPr lang="en-US" altLang="en-US" sz="2400" b="1" dirty="0">
                  <a:latin typeface="Times New Roman" panose="02020603050405020304" pitchFamily="18" charset="0"/>
                  <a:cs typeface="Times New Roman" panose="02020603050405020304" pitchFamily="18" charset="0"/>
                </a:rPr>
                <a:t>p</a:t>
              </a:r>
              <a:r>
                <a:rPr lang="en-US" altLang="en-US" sz="2400" dirty="0">
                  <a:latin typeface="Times New Roman" panose="02020603050405020304" pitchFamily="18" charset="0"/>
                  <a:cs typeface="Times New Roman" panose="02020603050405020304" pitchFamily="18" charset="0"/>
                </a:rPr>
                <a:t> = (</a:t>
              </a:r>
              <a:r>
                <a:rPr lang="en-US" altLang="en-US" sz="2400" i="1" dirty="0">
                  <a:latin typeface="Times New Roman" panose="02020603050405020304" pitchFamily="18" charset="0"/>
                  <a:cs typeface="Times New Roman" panose="02020603050405020304" pitchFamily="18" charset="0"/>
                </a:rPr>
                <a:t>r</a:t>
              </a:r>
              <a:r>
                <a:rPr lang="en-US" altLang="en-US" sz="2400" dirty="0">
                  <a:latin typeface="Times New Roman" panose="02020603050405020304" pitchFamily="18" charset="0"/>
                  <a:cs typeface="Times New Roman" panose="02020603050405020304" pitchFamily="18" charset="0"/>
                </a:rPr>
                <a:t>,</a:t>
              </a:r>
              <a:r>
                <a:rPr lang="en-US" altLang="en-US" sz="2400" i="1" dirty="0">
                  <a:latin typeface="Times New Roman" panose="02020603050405020304" pitchFamily="18" charset="0"/>
                  <a:cs typeface="Times New Roman" panose="02020603050405020304" pitchFamily="18" charset="0"/>
                </a:rPr>
                <a:t>c</a:t>
              </a:r>
              <a:r>
                <a:rPr lang="en-US" altLang="en-US" sz="2400" dirty="0">
                  <a:latin typeface="Times New Roman" panose="02020603050405020304" pitchFamily="18" charset="0"/>
                  <a:cs typeface="Times New Roman" panose="02020603050405020304" pitchFamily="18" charset="0"/>
                </a:rPr>
                <a:t>),</a:t>
              </a:r>
            </a:p>
            <a:p>
              <a:pPr>
                <a:lnSpc>
                  <a:spcPts val="3800"/>
                </a:lnSpc>
              </a:pPr>
              <a:r>
                <a:rPr lang="en-US" altLang="en-US" sz="2400" dirty="0">
                  <a:latin typeface="Times New Roman" panose="02020603050405020304" pitchFamily="18" charset="0"/>
                  <a:cs typeface="Times New Roman" panose="02020603050405020304" pitchFamily="18" charset="0"/>
                </a:rPr>
                <a:t>nonlinear mapping function (characteristic curve), and</a:t>
              </a:r>
            </a:p>
            <a:p>
              <a:pPr>
                <a:lnSpc>
                  <a:spcPts val="3800"/>
                </a:lnSpc>
              </a:pPr>
              <a:r>
                <a:rPr lang="en-US" altLang="en-US" sz="2400" dirty="0">
                  <a:latin typeface="Times New Roman" panose="02020603050405020304" pitchFamily="18" charset="0"/>
                  <a:cs typeface="Times New Roman" panose="02020603050405020304" pitchFamily="18" charset="0"/>
                </a:rPr>
                <a:t>numerical value of pixel </a:t>
              </a:r>
              <a:r>
                <a:rPr lang="en-US" altLang="en-US" sz="2400" b="1" dirty="0">
                  <a:latin typeface="Times New Roman" panose="02020603050405020304" pitchFamily="18" charset="0"/>
                  <a:cs typeface="Times New Roman" panose="02020603050405020304" pitchFamily="18" charset="0"/>
                </a:rPr>
                <a:t>p</a:t>
              </a:r>
              <a:r>
                <a:rPr lang="en-US" altLang="en-US" sz="2400" dirty="0">
                  <a:latin typeface="Times New Roman" panose="02020603050405020304" pitchFamily="18" charset="0"/>
                  <a:cs typeface="Times New Roman" panose="02020603050405020304" pitchFamily="18" charset="0"/>
                </a:rPr>
                <a:t> in image </a:t>
              </a:r>
              <a:r>
                <a:rPr lang="en-US" altLang="en-US" sz="2400" i="1" dirty="0" err="1">
                  <a:latin typeface="Times New Roman" panose="02020603050405020304" pitchFamily="18" charset="0"/>
                  <a:cs typeface="Times New Roman" panose="02020603050405020304" pitchFamily="18" charset="0"/>
                </a:rPr>
                <a:t>i</a:t>
              </a:r>
              <a:r>
                <a:rPr lang="en-US" altLang="en-US" sz="2400" dirty="0">
                  <a:latin typeface="Times New Roman" panose="02020603050405020304" pitchFamily="18" charset="0"/>
                  <a:cs typeface="Times New Roman" panose="02020603050405020304" pitchFamily="18" charset="0"/>
                </a:rPr>
                <a:t>.</a:t>
              </a:r>
            </a:p>
          </p:txBody>
        </p:sp>
      </p:grpSp>
      <p:sp>
        <p:nvSpPr>
          <p:cNvPr id="16392" name="TextBox 9"/>
          <p:cNvSpPr txBox="1">
            <a:spLocks noChangeArrowheads="1"/>
          </p:cNvSpPr>
          <p:nvPr/>
        </p:nvSpPr>
        <p:spPr bwMode="auto">
          <a:xfrm>
            <a:off x="381000" y="2033588"/>
            <a:ext cx="83820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dirty="0">
                <a:latin typeface="Times New Roman" panose="02020603050405020304" pitchFamily="18" charset="0"/>
                <a:cs typeface="Times New Roman" panose="02020603050405020304" pitchFamily="18" charset="0"/>
              </a:rPr>
              <a:t>This is usually simplified by assuming a uniform spectral response so that the equation becomes</a:t>
            </a:r>
          </a:p>
        </p:txBody>
      </p:sp>
      <p:sp>
        <p:nvSpPr>
          <p:cNvPr id="16393" name="TextBox 5"/>
          <p:cNvSpPr txBox="1">
            <a:spLocks noChangeArrowheads="1"/>
          </p:cNvSpPr>
          <p:nvPr/>
        </p:nvSpPr>
        <p:spPr bwMode="auto">
          <a:xfrm>
            <a:off x="4762500" y="5940425"/>
            <a:ext cx="407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r"/>
            <a:r>
              <a:rPr lang="en-US" altLang="en-US" sz="1400">
                <a:latin typeface="Times New Roman" panose="02020603050405020304" pitchFamily="18" charset="0"/>
                <a:cs typeface="Times New Roman" panose="02020603050405020304" pitchFamily="18" charset="0"/>
              </a:rPr>
              <a:t>Slides 13-21 &amp; 24 were derived from reference [1].</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itle 1"/>
          <p:cNvSpPr>
            <a:spLocks noGrp="1"/>
          </p:cNvSpPr>
          <p:nvPr>
            <p:ph type="title"/>
          </p:nvPr>
        </p:nvSpPr>
        <p:spPr>
          <a:xfrm>
            <a:off x="381000" y="1104900"/>
            <a:ext cx="7772400" cy="723900"/>
          </a:xfrm>
        </p:spPr>
        <p:txBody>
          <a:bodyPr/>
          <a:lstStyle/>
          <a:p>
            <a:r>
              <a:rPr lang="en-US" altLang="en-US" smtClean="0"/>
              <a:t>The Camera Characteristic Curve</a:t>
            </a:r>
          </a:p>
        </p:txBody>
      </p:sp>
      <p:graphicFrame>
        <p:nvGraphicFramePr>
          <p:cNvPr id="17414" name="Object 1"/>
          <p:cNvGraphicFramePr>
            <a:graphicFrameLocks noChangeAspect="1"/>
          </p:cNvGraphicFramePr>
          <p:nvPr>
            <p:extLst>
              <p:ext uri="{D42A27DB-BD31-4B8C-83A1-F6EECF244321}">
                <p14:modId xmlns:p14="http://schemas.microsoft.com/office/powerpoint/2010/main" val="1294818234"/>
              </p:ext>
            </p:extLst>
          </p:nvPr>
        </p:nvGraphicFramePr>
        <p:xfrm>
          <a:off x="3467100" y="4038600"/>
          <a:ext cx="2209800" cy="558800"/>
        </p:xfrm>
        <a:graphic>
          <a:graphicData uri="http://schemas.openxmlformats.org/presentationml/2006/ole">
            <mc:AlternateContent xmlns:mc="http://schemas.openxmlformats.org/markup-compatibility/2006">
              <mc:Choice xmlns:v="urn:schemas-microsoft-com:vml" Requires="v">
                <p:oleObj spid="_x0000_s17489" name="Equation" r:id="rId3" imgW="1104840" imgH="279360" progId="Equation.DSMT4">
                  <p:embed/>
                </p:oleObj>
              </mc:Choice>
              <mc:Fallback>
                <p:oleObj name="Equation" r:id="rId3" imgW="1104840" imgH="279360" progId="Equation.DSMT4">
                  <p:embed/>
                  <p:pic>
                    <p:nvPicPr>
                      <p:cNvPr id="0" name="Object 1"/>
                      <p:cNvPicPr>
                        <a:picLocks noChangeAspect="1" noChangeArrowheads="1"/>
                      </p:cNvPicPr>
                      <p:nvPr/>
                    </p:nvPicPr>
                    <p:blipFill>
                      <a:blip r:embed="rId4"/>
                      <a:srcRect/>
                      <a:stretch>
                        <a:fillRect/>
                      </a:stretch>
                    </p:blipFill>
                    <p:spPr bwMode="auto">
                      <a:xfrm>
                        <a:off x="3467100" y="4038600"/>
                        <a:ext cx="2209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5" name="TextBox 9"/>
          <p:cNvSpPr txBox="1">
            <a:spLocks noChangeArrowheads="1"/>
          </p:cNvSpPr>
          <p:nvPr/>
        </p:nvSpPr>
        <p:spPr bwMode="auto">
          <a:xfrm>
            <a:off x="381000" y="1905000"/>
            <a:ext cx="83820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We can assume that we know both the pixel values and the exposure times for each image in the bracketed image set.  </a:t>
            </a:r>
          </a:p>
          <a:p>
            <a:r>
              <a:rPr lang="en-US" altLang="en-US" sz="2400">
                <a:latin typeface="Times New Roman" panose="02020603050405020304" pitchFamily="18" charset="0"/>
                <a:cs typeface="Times New Roman" panose="02020603050405020304" pitchFamily="18" charset="0"/>
              </a:rPr>
              <a:t>To form an HDR image we must estimate </a:t>
            </a:r>
            <a:r>
              <a:rPr lang="en-US" altLang="en-US" sz="2400" i="1">
                <a:latin typeface="Times New Roman" panose="02020603050405020304" pitchFamily="18" charset="0"/>
                <a:cs typeface="Times New Roman" panose="02020603050405020304" pitchFamily="18" charset="0"/>
              </a:rPr>
              <a:t>f</a:t>
            </a:r>
            <a:r>
              <a:rPr lang="en-US" altLang="en-US" sz="2400">
                <a:latin typeface="Times New Roman" panose="02020603050405020304" pitchFamily="18" charset="0"/>
                <a:cs typeface="Times New Roman" panose="02020603050405020304" pitchFamily="18" charset="0"/>
              </a:rPr>
              <a:t> globally and </a:t>
            </a:r>
            <a:r>
              <a:rPr lang="en-US" altLang="en-US" sz="2400" b="1">
                <a:latin typeface="Times New Roman" panose="02020603050405020304" pitchFamily="18" charset="0"/>
                <a:cs typeface="Times New Roman" panose="02020603050405020304" pitchFamily="18" charset="0"/>
              </a:rPr>
              <a:t>E</a:t>
            </a:r>
            <a:r>
              <a:rPr lang="en-US" altLang="en-US" sz="2400">
                <a:latin typeface="Times New Roman" panose="02020603050405020304" pitchFamily="18" charset="0"/>
                <a:cs typeface="Times New Roman" panose="02020603050405020304" pitchFamily="18" charset="0"/>
              </a:rPr>
              <a:t> at each pixel location </a:t>
            </a:r>
            <a:r>
              <a:rPr lang="en-US" altLang="en-US" sz="2400" b="1">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 = (</a:t>
            </a:r>
            <a:r>
              <a:rPr lang="en-US" altLang="en-US" sz="2400" i="1">
                <a:latin typeface="Times New Roman" panose="02020603050405020304" pitchFamily="18" charset="0"/>
                <a:cs typeface="Times New Roman" panose="02020603050405020304" pitchFamily="18" charset="0"/>
              </a:rPr>
              <a:t>r</a:t>
            </a:r>
            <a:r>
              <a:rPr lang="en-US" altLang="en-US" sz="2400">
                <a:latin typeface="Times New Roman" panose="02020603050405020304" pitchFamily="18" charset="0"/>
                <a:cs typeface="Times New Roman" panose="02020603050405020304" pitchFamily="18" charset="0"/>
              </a:rPr>
              <a:t>,</a:t>
            </a:r>
            <a:r>
              <a:rPr lang="en-US" altLang="en-US" sz="2400" i="1">
                <a:latin typeface="Times New Roman" panose="02020603050405020304" pitchFamily="18" charset="0"/>
                <a:cs typeface="Times New Roman" panose="02020603050405020304" pitchFamily="18" charset="0"/>
              </a:rPr>
              <a:t>c</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E</a:t>
            </a:r>
            <a:r>
              <a:rPr lang="en-US" altLang="en-US" sz="2400">
                <a:latin typeface="Times New Roman" panose="02020603050405020304" pitchFamily="18" charset="0"/>
                <a:cs typeface="Times New Roman" panose="02020603050405020304" pitchFamily="18" charset="0"/>
              </a:rPr>
              <a:t> is the irradiance map – </a:t>
            </a:r>
            <a:r>
              <a:rPr lang="en-US" altLang="en-US" sz="2400" i="1">
                <a:latin typeface="Times New Roman" panose="02020603050405020304" pitchFamily="18" charset="0"/>
                <a:cs typeface="Times New Roman" panose="02020603050405020304" pitchFamily="18" charset="0"/>
              </a:rPr>
              <a:t>E</a:t>
            </a:r>
            <a:r>
              <a:rPr lang="en-US" altLang="en-US" sz="2400" b="1" baseline="-25000">
                <a:latin typeface="Times New Roman" panose="02020603050405020304" pitchFamily="18" charset="0"/>
                <a:cs typeface="Times New Roman" panose="02020603050405020304" pitchFamily="18" charset="0"/>
              </a:rPr>
              <a:t>p</a:t>
            </a:r>
            <a:r>
              <a:rPr lang="en-US" altLang="en-US" sz="2400" b="1">
                <a:latin typeface="Times New Roman" panose="02020603050405020304" pitchFamily="18" charset="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rPr>
              <a:t>for all </a:t>
            </a:r>
            <a:r>
              <a:rPr lang="en-US" altLang="en-US" sz="2400" b="1">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a:t>
            </a:r>
            <a:endParaRPr lang="en-US" altLang="en-US" sz="2400" b="1" i="1" baseline="-25000">
              <a:latin typeface="Times New Roman" panose="02020603050405020304" pitchFamily="18" charset="0"/>
              <a:cs typeface="Times New Roman" panose="02020603050405020304" pitchFamily="18" charset="0"/>
            </a:endParaRPr>
          </a:p>
          <a:p>
            <a:r>
              <a:rPr lang="en-US" altLang="en-US" sz="2400">
                <a:latin typeface="Times New Roman" panose="02020603050405020304" pitchFamily="18" charset="0"/>
                <a:cs typeface="Times New Roman" panose="02020603050405020304" pitchFamily="18" charset="0"/>
              </a:rPr>
              <a:t>We assume that </a:t>
            </a:r>
            <a:r>
              <a:rPr lang="en-US" altLang="en-US" sz="2400" i="1">
                <a:latin typeface="Times New Roman" panose="02020603050405020304" pitchFamily="18" charset="0"/>
                <a:cs typeface="Times New Roman" panose="02020603050405020304" pitchFamily="18" charset="0"/>
              </a:rPr>
              <a:t>f</a:t>
            </a:r>
            <a:r>
              <a:rPr lang="en-US" altLang="en-US" sz="2400">
                <a:latin typeface="Times New Roman" panose="02020603050405020304" pitchFamily="18" charset="0"/>
                <a:cs typeface="Times New Roman" panose="02020603050405020304" pitchFamily="18" charset="0"/>
              </a:rPr>
              <a:t> is monotonic, therefore invertible, and write</a:t>
            </a:r>
          </a:p>
        </p:txBody>
      </p:sp>
      <p:sp>
        <p:nvSpPr>
          <p:cNvPr id="17416" name="TextBox 7"/>
          <p:cNvSpPr txBox="1">
            <a:spLocks noChangeArrowheads="1"/>
          </p:cNvSpPr>
          <p:nvPr/>
        </p:nvSpPr>
        <p:spPr bwMode="auto">
          <a:xfrm>
            <a:off x="381000" y="4648200"/>
            <a:ext cx="83820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Take the natural logarithm of both sides to transform multiplication into addition.</a:t>
            </a:r>
          </a:p>
        </p:txBody>
      </p:sp>
      <p:graphicFrame>
        <p:nvGraphicFramePr>
          <p:cNvPr id="17417" name="Object 17"/>
          <p:cNvGraphicFramePr>
            <a:graphicFrameLocks noChangeAspect="1"/>
          </p:cNvGraphicFramePr>
          <p:nvPr>
            <p:extLst>
              <p:ext uri="{D42A27DB-BD31-4B8C-83A1-F6EECF244321}">
                <p14:modId xmlns:p14="http://schemas.microsoft.com/office/powerpoint/2010/main" val="2138116384"/>
              </p:ext>
            </p:extLst>
          </p:nvPr>
        </p:nvGraphicFramePr>
        <p:xfrm>
          <a:off x="2882900" y="5562600"/>
          <a:ext cx="3352800" cy="558800"/>
        </p:xfrm>
        <a:graphic>
          <a:graphicData uri="http://schemas.openxmlformats.org/presentationml/2006/ole">
            <mc:AlternateContent xmlns:mc="http://schemas.openxmlformats.org/markup-compatibility/2006">
              <mc:Choice xmlns:v="urn:schemas-microsoft-com:vml" Requires="v">
                <p:oleObj spid="_x0000_s17490" name="Equation" r:id="rId5" imgW="1676160" imgH="279360" progId="Equation.DSMT4">
                  <p:embed/>
                </p:oleObj>
              </mc:Choice>
              <mc:Fallback>
                <p:oleObj name="Equation" r:id="rId5" imgW="1676160" imgH="279360" progId="Equation.DSMT4">
                  <p:embed/>
                  <p:pic>
                    <p:nvPicPr>
                      <p:cNvPr id="0" name="Object 17"/>
                      <p:cNvPicPr>
                        <a:picLocks noChangeAspect="1" noChangeArrowheads="1"/>
                      </p:cNvPicPr>
                      <p:nvPr/>
                    </p:nvPicPr>
                    <p:blipFill>
                      <a:blip r:embed="rId6"/>
                      <a:srcRect/>
                      <a:stretch>
                        <a:fillRect/>
                      </a:stretch>
                    </p:blipFill>
                    <p:spPr bwMode="auto">
                      <a:xfrm>
                        <a:off x="2882900" y="55626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8" name="TextBox 9"/>
          <p:cNvSpPr txBox="1">
            <a:spLocks noChangeArrowheads="1"/>
          </p:cNvSpPr>
          <p:nvPr/>
        </p:nvSpPr>
        <p:spPr bwMode="auto">
          <a:xfrm>
            <a:off x="7391400" y="4038600"/>
            <a:ext cx="9842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r"/>
            <a:r>
              <a:rPr lang="en-US" altLang="en-US">
                <a:latin typeface="Times New Roman" panose="02020603050405020304" pitchFamily="18" charset="0"/>
                <a:cs typeface="Times New Roman" panose="02020603050405020304" pitchFamily="18" charset="0"/>
              </a:rPr>
              <a:t>(1) </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itle 1"/>
          <p:cNvSpPr>
            <a:spLocks noGrp="1"/>
          </p:cNvSpPr>
          <p:nvPr>
            <p:ph type="title"/>
          </p:nvPr>
        </p:nvSpPr>
        <p:spPr>
          <a:xfrm>
            <a:off x="381000" y="1104900"/>
            <a:ext cx="7772400" cy="723900"/>
          </a:xfrm>
        </p:spPr>
        <p:txBody>
          <a:bodyPr/>
          <a:lstStyle/>
          <a:p>
            <a:r>
              <a:rPr lang="en-US" altLang="en-US" smtClean="0"/>
              <a:t>The Camera Characteristic Curve</a:t>
            </a:r>
          </a:p>
        </p:txBody>
      </p:sp>
      <p:sp>
        <p:nvSpPr>
          <p:cNvPr id="18438" name="TextBox 9"/>
          <p:cNvSpPr txBox="1">
            <a:spLocks noChangeArrowheads="1"/>
          </p:cNvSpPr>
          <p:nvPr/>
        </p:nvSpPr>
        <p:spPr bwMode="auto">
          <a:xfrm>
            <a:off x="381000" y="1946275"/>
            <a:ext cx="807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Lump the logarithm with the inverse mapping to define </a:t>
            </a:r>
            <a:r>
              <a:rPr lang="en-US" altLang="en-US" sz="2400" i="1">
                <a:latin typeface="Times New Roman" panose="02020603050405020304" pitchFamily="18" charset="0"/>
                <a:cs typeface="Times New Roman" panose="02020603050405020304" pitchFamily="18" charset="0"/>
              </a:rPr>
              <a:t>g</a:t>
            </a:r>
            <a:r>
              <a:rPr lang="en-US" altLang="en-US" sz="2400">
                <a:latin typeface="Times New Roman" panose="02020603050405020304" pitchFamily="18" charset="0"/>
                <a:cs typeface="Times New Roman" panose="02020603050405020304" pitchFamily="18" charset="0"/>
              </a:rPr>
              <a:t>.</a:t>
            </a:r>
          </a:p>
        </p:txBody>
      </p:sp>
      <p:graphicFrame>
        <p:nvGraphicFramePr>
          <p:cNvPr id="18439" name="Object 12"/>
          <p:cNvGraphicFramePr>
            <a:graphicFrameLocks noChangeAspect="1"/>
          </p:cNvGraphicFramePr>
          <p:nvPr>
            <p:extLst>
              <p:ext uri="{D42A27DB-BD31-4B8C-83A1-F6EECF244321}">
                <p14:modId xmlns:p14="http://schemas.microsoft.com/office/powerpoint/2010/main" val="690711682"/>
              </p:ext>
            </p:extLst>
          </p:nvPr>
        </p:nvGraphicFramePr>
        <p:xfrm>
          <a:off x="3136900" y="2717800"/>
          <a:ext cx="2870200" cy="558800"/>
        </p:xfrm>
        <a:graphic>
          <a:graphicData uri="http://schemas.openxmlformats.org/presentationml/2006/ole">
            <mc:AlternateContent xmlns:mc="http://schemas.openxmlformats.org/markup-compatibility/2006">
              <mc:Choice xmlns:v="urn:schemas-microsoft-com:vml" Requires="v">
                <p:oleObj spid="_x0000_s18514" name="Equation" r:id="rId3" imgW="1434960" imgH="279360" progId="Equation.DSMT4">
                  <p:embed/>
                </p:oleObj>
              </mc:Choice>
              <mc:Fallback>
                <p:oleObj name="Equation" r:id="rId3" imgW="1434960" imgH="279360" progId="Equation.DSMT4">
                  <p:embed/>
                  <p:pic>
                    <p:nvPicPr>
                      <p:cNvPr id="0" name="Object 12"/>
                      <p:cNvPicPr>
                        <a:picLocks noChangeAspect="1" noChangeArrowheads="1"/>
                      </p:cNvPicPr>
                      <p:nvPr/>
                    </p:nvPicPr>
                    <p:blipFill>
                      <a:blip r:embed="rId4"/>
                      <a:srcRect/>
                      <a:stretch>
                        <a:fillRect/>
                      </a:stretch>
                    </p:blipFill>
                    <p:spPr bwMode="auto">
                      <a:xfrm>
                        <a:off x="3136900" y="2717800"/>
                        <a:ext cx="2870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0" name="Object 13"/>
          <p:cNvGraphicFramePr>
            <a:graphicFrameLocks noChangeAspect="1"/>
          </p:cNvGraphicFramePr>
          <p:nvPr>
            <p:extLst>
              <p:ext uri="{D42A27DB-BD31-4B8C-83A1-F6EECF244321}">
                <p14:modId xmlns:p14="http://schemas.microsoft.com/office/powerpoint/2010/main" val="3865159048"/>
              </p:ext>
            </p:extLst>
          </p:nvPr>
        </p:nvGraphicFramePr>
        <p:xfrm>
          <a:off x="3594100" y="3983038"/>
          <a:ext cx="1955800" cy="482600"/>
        </p:xfrm>
        <a:graphic>
          <a:graphicData uri="http://schemas.openxmlformats.org/presentationml/2006/ole">
            <mc:AlternateContent xmlns:mc="http://schemas.openxmlformats.org/markup-compatibility/2006">
              <mc:Choice xmlns:v="urn:schemas-microsoft-com:vml" Requires="v">
                <p:oleObj spid="_x0000_s18515" name="Equation" r:id="rId5" imgW="977760" imgH="241200" progId="Equation.DSMT4">
                  <p:embed/>
                </p:oleObj>
              </mc:Choice>
              <mc:Fallback>
                <p:oleObj name="Equation" r:id="rId5" imgW="977760" imgH="241200" progId="Equation.DSMT4">
                  <p:embed/>
                  <p:pic>
                    <p:nvPicPr>
                      <p:cNvPr id="0" name="Object 13"/>
                      <p:cNvPicPr>
                        <a:picLocks noChangeAspect="1" noChangeArrowheads="1"/>
                      </p:cNvPicPr>
                      <p:nvPr/>
                    </p:nvPicPr>
                    <p:blipFill>
                      <a:blip r:embed="rId6"/>
                      <a:srcRect/>
                      <a:stretch>
                        <a:fillRect/>
                      </a:stretch>
                    </p:blipFill>
                    <p:spPr bwMode="auto">
                      <a:xfrm>
                        <a:off x="3594100" y="3983038"/>
                        <a:ext cx="1955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1" name="TextBox 10"/>
          <p:cNvSpPr txBox="1">
            <a:spLocks noChangeArrowheads="1"/>
          </p:cNvSpPr>
          <p:nvPr/>
        </p:nvSpPr>
        <p:spPr bwMode="auto">
          <a:xfrm>
            <a:off x="419100" y="3505200"/>
            <a:ext cx="9842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where </a:t>
            </a:r>
          </a:p>
        </p:txBody>
      </p:sp>
      <p:sp>
        <p:nvSpPr>
          <p:cNvPr id="18442" name="TextBox 9"/>
          <p:cNvSpPr txBox="1">
            <a:spLocks noChangeArrowheads="1"/>
          </p:cNvSpPr>
          <p:nvPr/>
        </p:nvSpPr>
        <p:spPr bwMode="auto">
          <a:xfrm>
            <a:off x="381000" y="4776788"/>
            <a:ext cx="83820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In the equation, </a:t>
            </a:r>
            <a:r>
              <a:rPr lang="en-US" altLang="en-US" sz="2400" i="1">
                <a:latin typeface="Times New Roman" panose="02020603050405020304" pitchFamily="18" charset="0"/>
                <a:cs typeface="Times New Roman" panose="02020603050405020304" pitchFamily="18" charset="0"/>
              </a:rPr>
              <a:t>Z</a:t>
            </a:r>
            <a:r>
              <a:rPr lang="en-US" altLang="en-US" sz="2400" b="1" baseline="-25000">
                <a:latin typeface="Times New Roman" panose="02020603050405020304" pitchFamily="18" charset="0"/>
                <a:cs typeface="Times New Roman" panose="02020603050405020304" pitchFamily="18" charset="0"/>
              </a:rPr>
              <a:t>p</a:t>
            </a:r>
            <a:r>
              <a:rPr lang="en-US" altLang="en-US" sz="2400" baseline="-25000">
                <a:latin typeface="Times New Roman" panose="02020603050405020304" pitchFamily="18" charset="0"/>
                <a:cs typeface="Times New Roman" panose="02020603050405020304" pitchFamily="18" charset="0"/>
              </a:rPr>
              <a:t>,</a:t>
            </a:r>
            <a:r>
              <a:rPr lang="en-US" altLang="en-US" sz="2400" i="1" baseline="-25000">
                <a:latin typeface="Times New Roman" panose="02020603050405020304" pitchFamily="18" charset="0"/>
                <a:cs typeface="Times New Roman" panose="02020603050405020304" pitchFamily="18" charset="0"/>
              </a:rPr>
              <a:t>i</a:t>
            </a:r>
            <a:r>
              <a:rPr lang="en-US" altLang="en-US" sz="2400">
                <a:latin typeface="Times New Roman" panose="02020603050405020304" pitchFamily="18" charset="0"/>
                <a:cs typeface="Times New Roman" panose="02020603050405020304" pitchFamily="18" charset="0"/>
              </a:rPr>
              <a:t> and </a:t>
            </a:r>
            <a:r>
              <a:rPr lang="el-GR" altLang="en-US" sz="2400">
                <a:latin typeface="Times New Roman" panose="02020603050405020304" pitchFamily="18" charset="0"/>
                <a:cs typeface="Times New Roman" panose="02020603050405020304" pitchFamily="18" charset="0"/>
              </a:rPr>
              <a:t>Δ</a:t>
            </a:r>
            <a:r>
              <a:rPr lang="en-US" altLang="en-US" sz="2400" i="1">
                <a:latin typeface="Times New Roman" panose="02020603050405020304" pitchFamily="18" charset="0"/>
                <a:cs typeface="Times New Roman" panose="02020603050405020304" pitchFamily="18" charset="0"/>
              </a:rPr>
              <a:t>t</a:t>
            </a:r>
            <a:r>
              <a:rPr lang="en-US" altLang="en-US" sz="2400" i="1" baseline="-25000">
                <a:latin typeface="Times New Roman" panose="02020603050405020304" pitchFamily="18" charset="0"/>
                <a:cs typeface="Times New Roman" panose="02020603050405020304" pitchFamily="18" charset="0"/>
              </a:rPr>
              <a:t>i</a:t>
            </a:r>
            <a:r>
              <a:rPr lang="en-US" altLang="en-US" sz="2400">
                <a:latin typeface="Times New Roman" panose="02020603050405020304" pitchFamily="18" charset="0"/>
                <a:cs typeface="Times New Roman" panose="02020603050405020304" pitchFamily="18" charset="0"/>
              </a:rPr>
              <a:t> are assumed to be known, </a:t>
            </a:r>
            <a:r>
              <a:rPr lang="en-US" altLang="en-US" sz="2400" i="1">
                <a:latin typeface="Times New Roman" panose="02020603050405020304" pitchFamily="18" charset="0"/>
                <a:cs typeface="Times New Roman" panose="02020603050405020304" pitchFamily="18" charset="0"/>
              </a:rPr>
              <a:t>E</a:t>
            </a:r>
            <a:r>
              <a:rPr lang="en-US" altLang="en-US" sz="2400" b="1" baseline="-25000">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 and </a:t>
            </a:r>
            <a:r>
              <a:rPr lang="en-US" altLang="en-US" sz="2400" i="1">
                <a:latin typeface="Times New Roman" panose="02020603050405020304" pitchFamily="18" charset="0"/>
                <a:cs typeface="Times New Roman" panose="02020603050405020304" pitchFamily="18" charset="0"/>
              </a:rPr>
              <a:t>g</a:t>
            </a:r>
            <a:r>
              <a:rPr lang="en-US" altLang="en-US" sz="2400">
                <a:latin typeface="Times New Roman" panose="02020603050405020304" pitchFamily="18" charset="0"/>
                <a:cs typeface="Times New Roman" panose="02020603050405020304" pitchFamily="18" charset="0"/>
              </a:rPr>
              <a:t> are unknown.  But </a:t>
            </a:r>
            <a:r>
              <a:rPr lang="en-US" altLang="en-US" sz="2400" i="1">
                <a:latin typeface="Times New Roman" panose="02020603050405020304" pitchFamily="18" charset="0"/>
                <a:cs typeface="Times New Roman" panose="02020603050405020304" pitchFamily="18" charset="0"/>
              </a:rPr>
              <a:t>g</a:t>
            </a:r>
            <a:r>
              <a:rPr lang="en-US" altLang="en-US" sz="2400">
                <a:latin typeface="Times New Roman" panose="02020603050405020304" pitchFamily="18" charset="0"/>
                <a:cs typeface="Times New Roman" panose="02020603050405020304" pitchFamily="18" charset="0"/>
              </a:rPr>
              <a:t> is assumed to be smooth and monotonic. </a:t>
            </a:r>
          </a:p>
        </p:txBody>
      </p:sp>
      <p:sp>
        <p:nvSpPr>
          <p:cNvPr id="18443" name="TextBox 10"/>
          <p:cNvSpPr txBox="1">
            <a:spLocks noChangeArrowheads="1"/>
          </p:cNvSpPr>
          <p:nvPr/>
        </p:nvSpPr>
        <p:spPr bwMode="auto">
          <a:xfrm>
            <a:off x="7620000" y="2743200"/>
            <a:ext cx="9842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r"/>
            <a:r>
              <a:rPr lang="en-US" altLang="en-US">
                <a:latin typeface="Times New Roman" panose="02020603050405020304" pitchFamily="18" charset="0"/>
                <a:cs typeface="Times New Roman" panose="02020603050405020304" pitchFamily="18" charset="0"/>
              </a:rPr>
              <a:t>(2) </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itle 1"/>
          <p:cNvSpPr>
            <a:spLocks noGrp="1"/>
          </p:cNvSpPr>
          <p:nvPr>
            <p:ph type="title"/>
          </p:nvPr>
        </p:nvSpPr>
        <p:spPr>
          <a:xfrm>
            <a:off x="381000" y="990600"/>
            <a:ext cx="8382000" cy="723900"/>
          </a:xfrm>
        </p:spPr>
        <p:txBody>
          <a:bodyPr/>
          <a:lstStyle/>
          <a:p>
            <a:r>
              <a:rPr lang="en-US" altLang="en-US" smtClean="0"/>
              <a:t>Computing the Camera Characteristic Curve</a:t>
            </a:r>
          </a:p>
        </p:txBody>
      </p:sp>
      <p:sp>
        <p:nvSpPr>
          <p:cNvPr id="19462" name="TextBox 9"/>
          <p:cNvSpPr txBox="1">
            <a:spLocks noChangeArrowheads="1"/>
          </p:cNvSpPr>
          <p:nvPr/>
        </p:nvSpPr>
        <p:spPr bwMode="auto">
          <a:xfrm>
            <a:off x="381000" y="1905000"/>
            <a:ext cx="8382000"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spcAft>
                <a:spcPts val="600"/>
              </a:spcAft>
            </a:pPr>
            <a:r>
              <a:rPr lang="en-US" altLang="en-US" sz="2400">
                <a:latin typeface="Times New Roman" panose="02020603050405020304" pitchFamily="18" charset="0"/>
                <a:cs typeface="Times New Roman" panose="02020603050405020304" pitchFamily="18" charset="0"/>
              </a:rPr>
              <a:t>The idea is to recover the </a:t>
            </a:r>
            <a:r>
              <a:rPr lang="en-US" altLang="en-US" sz="2400" i="1">
                <a:latin typeface="Times New Roman" panose="02020603050405020304" pitchFamily="18" charset="0"/>
                <a:cs typeface="Times New Roman" panose="02020603050405020304" pitchFamily="18" charset="0"/>
              </a:rPr>
              <a:t>g</a:t>
            </a:r>
            <a:r>
              <a:rPr lang="en-US" altLang="en-US" sz="2400">
                <a:latin typeface="Times New Roman" panose="02020603050405020304" pitchFamily="18" charset="0"/>
                <a:cs typeface="Times New Roman" panose="02020603050405020304" pitchFamily="18" charset="0"/>
              </a:rPr>
              <a:t> and </a:t>
            </a:r>
            <a:r>
              <a:rPr lang="en-US" altLang="en-US" sz="2400" i="1">
                <a:latin typeface="Times New Roman" panose="02020603050405020304" pitchFamily="18" charset="0"/>
                <a:cs typeface="Times New Roman" panose="02020603050405020304" pitchFamily="18" charset="0"/>
              </a:rPr>
              <a:t>E</a:t>
            </a:r>
            <a:r>
              <a:rPr lang="en-US" altLang="en-US" sz="2400" b="1" baseline="-25000">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 that best satisfy (2) in a least-squared error sense. In a digital image, </a:t>
            </a:r>
            <a:r>
              <a:rPr lang="en-US" altLang="en-US" sz="2400" i="1">
                <a:latin typeface="Times New Roman" panose="02020603050405020304" pitchFamily="18" charset="0"/>
                <a:cs typeface="Times New Roman" panose="02020603050405020304" pitchFamily="18" charset="0"/>
              </a:rPr>
              <a:t>g</a:t>
            </a:r>
            <a:r>
              <a:rPr lang="en-US" altLang="en-US" sz="2400">
                <a:latin typeface="Times New Roman" panose="02020603050405020304" pitchFamily="18" charset="0"/>
                <a:cs typeface="Times New Roman" panose="02020603050405020304" pitchFamily="18" charset="0"/>
              </a:rPr>
              <a:t> can take on only a finite number of values from </a:t>
            </a:r>
            <a:r>
              <a:rPr lang="en-US" altLang="en-US" sz="2400" i="1">
                <a:latin typeface="Times New Roman" panose="02020603050405020304" pitchFamily="18" charset="0"/>
                <a:cs typeface="Times New Roman" panose="02020603050405020304" pitchFamily="18" charset="0"/>
              </a:rPr>
              <a:t>Z</a:t>
            </a:r>
            <a:r>
              <a:rPr lang="en-US" altLang="en-US" sz="2400" baseline="-25000">
                <a:latin typeface="Times New Roman" panose="02020603050405020304" pitchFamily="18" charset="0"/>
                <a:cs typeface="Times New Roman" panose="02020603050405020304" pitchFamily="18" charset="0"/>
              </a:rPr>
              <a:t>min</a:t>
            </a:r>
            <a:r>
              <a:rPr lang="en-US" altLang="en-US" sz="2400">
                <a:latin typeface="Times New Roman" panose="02020603050405020304" pitchFamily="18" charset="0"/>
                <a:cs typeface="Times New Roman" panose="02020603050405020304" pitchFamily="18" charset="0"/>
              </a:rPr>
              <a:t> to </a:t>
            </a:r>
            <a:r>
              <a:rPr lang="en-US" altLang="en-US" sz="2400" i="1">
                <a:latin typeface="Times New Roman" panose="02020603050405020304" pitchFamily="18" charset="0"/>
                <a:cs typeface="Times New Roman" panose="02020603050405020304" pitchFamily="18" charset="0"/>
              </a:rPr>
              <a:t>Z</a:t>
            </a:r>
            <a:r>
              <a:rPr lang="en-US" altLang="en-US" sz="2400" baseline="-25000">
                <a:latin typeface="Times New Roman" panose="02020603050405020304" pitchFamily="18" charset="0"/>
                <a:cs typeface="Times New Roman" panose="02020603050405020304" pitchFamily="18" charset="0"/>
              </a:rPr>
              <a:t>max</a:t>
            </a:r>
            <a:r>
              <a:rPr lang="en-US" altLang="en-US" sz="2400">
                <a:latin typeface="Times New Roman" panose="02020603050405020304" pitchFamily="18" charset="0"/>
                <a:cs typeface="Times New Roman" panose="02020603050405020304" pitchFamily="18" charset="0"/>
              </a:rPr>
              <a:t>. </a:t>
            </a:r>
          </a:p>
          <a:p>
            <a:pPr>
              <a:spcAft>
                <a:spcPts val="600"/>
              </a:spcAft>
            </a:pPr>
            <a:r>
              <a:rPr lang="en-US" altLang="en-US" sz="2400">
                <a:latin typeface="Times New Roman" panose="02020603050405020304" pitchFamily="18" charset="0"/>
                <a:cs typeface="Times New Roman" panose="02020603050405020304" pitchFamily="18" charset="0"/>
              </a:rPr>
              <a:t>Let </a:t>
            </a:r>
            <a:r>
              <a:rPr lang="en-US" altLang="en-US" sz="2400" i="1">
                <a:latin typeface="Times New Roman" panose="02020603050405020304" pitchFamily="18" charset="0"/>
                <a:cs typeface="Times New Roman" panose="02020603050405020304" pitchFamily="18" charset="0"/>
              </a:rPr>
              <a:t>N </a:t>
            </a:r>
            <a:r>
              <a:rPr lang="en-US" altLang="en-US" sz="2400">
                <a:latin typeface="Times New Roman" panose="02020603050405020304" pitchFamily="18" charset="0"/>
                <a:cs typeface="Times New Roman" panose="02020603050405020304" pitchFamily="18" charset="0"/>
              </a:rPr>
              <a:t>= </a:t>
            </a:r>
            <a:r>
              <a:rPr lang="en-US" altLang="en-US" sz="2400" i="1">
                <a:latin typeface="Times New Roman" panose="02020603050405020304" pitchFamily="18" charset="0"/>
                <a:cs typeface="Times New Roman" panose="02020603050405020304" pitchFamily="18" charset="0"/>
              </a:rPr>
              <a:t>R×C</a:t>
            </a:r>
            <a:r>
              <a:rPr lang="en-US" altLang="en-US" sz="2400">
                <a:latin typeface="Times New Roman" panose="02020603050405020304" pitchFamily="18" charset="0"/>
                <a:cs typeface="Times New Roman" panose="02020603050405020304" pitchFamily="18" charset="0"/>
              </a:rPr>
              <a:t> be the number of pixels in each image and let </a:t>
            </a:r>
            <a:r>
              <a:rPr lang="en-US" altLang="en-US" sz="2400" i="1">
                <a:latin typeface="Times New Roman" panose="02020603050405020304" pitchFamily="18" charset="0"/>
                <a:cs typeface="Times New Roman" panose="02020603050405020304" pitchFamily="18" charset="0"/>
              </a:rPr>
              <a:t>M</a:t>
            </a:r>
            <a:r>
              <a:rPr lang="en-US" altLang="en-US" sz="2400">
                <a:latin typeface="Times New Roman" panose="02020603050405020304" pitchFamily="18" charset="0"/>
                <a:cs typeface="Times New Roman" panose="02020603050405020304" pitchFamily="18" charset="0"/>
              </a:rPr>
              <a:t> be the number of images.  </a:t>
            </a:r>
          </a:p>
          <a:p>
            <a:pPr>
              <a:spcAft>
                <a:spcPts val="600"/>
              </a:spcAft>
            </a:pPr>
            <a:r>
              <a:rPr lang="en-US" altLang="en-US" sz="2400">
                <a:latin typeface="Times New Roman" panose="02020603050405020304" pitchFamily="18" charset="0"/>
                <a:cs typeface="Times New Roman" panose="02020603050405020304" pitchFamily="18" charset="0"/>
              </a:rPr>
              <a:t>Then we want to find the </a:t>
            </a:r>
            <a:r>
              <a:rPr lang="en-US" altLang="en-US" sz="2400" i="1">
                <a:latin typeface="Times New Roman" panose="02020603050405020304" pitchFamily="18" charset="0"/>
                <a:cs typeface="Times New Roman" panose="02020603050405020304" pitchFamily="18" charset="0"/>
              </a:rPr>
              <a:t>Z</a:t>
            </a:r>
            <a:r>
              <a:rPr lang="en-US" altLang="en-US" sz="2400">
                <a:latin typeface="Times New Roman" panose="02020603050405020304" pitchFamily="18" charset="0"/>
                <a:cs typeface="Times New Roman" panose="02020603050405020304" pitchFamily="18" charset="0"/>
              </a:rPr>
              <a:t>max–</a:t>
            </a:r>
            <a:r>
              <a:rPr lang="en-US" altLang="en-US" sz="2400" i="1">
                <a:latin typeface="Times New Roman" panose="02020603050405020304" pitchFamily="18" charset="0"/>
                <a:cs typeface="Times New Roman" panose="02020603050405020304" pitchFamily="18" charset="0"/>
              </a:rPr>
              <a:t>Z</a:t>
            </a:r>
            <a:r>
              <a:rPr lang="en-US" altLang="en-US" sz="2400">
                <a:latin typeface="Times New Roman" panose="02020603050405020304" pitchFamily="18" charset="0"/>
                <a:cs typeface="Times New Roman" panose="02020603050405020304" pitchFamily="18" charset="0"/>
              </a:rPr>
              <a:t>min+1 values of </a:t>
            </a:r>
            <a:r>
              <a:rPr lang="en-US" altLang="en-US" sz="2400" i="1">
                <a:latin typeface="Times New Roman" panose="02020603050405020304" pitchFamily="18" charset="0"/>
                <a:cs typeface="Times New Roman" panose="02020603050405020304" pitchFamily="18" charset="0"/>
              </a:rPr>
              <a:t>g</a:t>
            </a:r>
            <a:r>
              <a:rPr lang="en-US" altLang="en-US" sz="2400">
                <a:latin typeface="Times New Roman" panose="02020603050405020304" pitchFamily="18" charset="0"/>
                <a:cs typeface="Times New Roman" panose="02020603050405020304" pitchFamily="18" charset="0"/>
              </a:rPr>
              <a:t>(</a:t>
            </a:r>
            <a:r>
              <a:rPr lang="en-US" altLang="en-US" sz="2400" i="1">
                <a:latin typeface="Times New Roman" panose="02020603050405020304" pitchFamily="18" charset="0"/>
                <a:cs typeface="Times New Roman" panose="02020603050405020304" pitchFamily="18" charset="0"/>
              </a:rPr>
              <a:t>Z</a:t>
            </a:r>
            <a:r>
              <a:rPr lang="en-US" altLang="en-US" sz="2400">
                <a:latin typeface="Times New Roman" panose="02020603050405020304" pitchFamily="18" charset="0"/>
                <a:cs typeface="Times New Roman" panose="02020603050405020304" pitchFamily="18" charset="0"/>
              </a:rPr>
              <a:t>) and the </a:t>
            </a:r>
            <a:r>
              <a:rPr lang="en-US" altLang="en-US" sz="2400" i="1">
                <a:latin typeface="Times New Roman" panose="02020603050405020304" pitchFamily="18" charset="0"/>
                <a:cs typeface="Times New Roman" panose="02020603050405020304" pitchFamily="18" charset="0"/>
              </a:rPr>
              <a:t>N</a:t>
            </a:r>
            <a:r>
              <a:rPr lang="en-US" altLang="en-US" sz="2400">
                <a:latin typeface="Times New Roman" panose="02020603050405020304" pitchFamily="18" charset="0"/>
                <a:cs typeface="Times New Roman" panose="02020603050405020304" pitchFamily="18" charset="0"/>
              </a:rPr>
              <a:t> values of  ln </a:t>
            </a:r>
            <a:r>
              <a:rPr lang="en-US" altLang="en-US" sz="2400" i="1">
                <a:latin typeface="Times New Roman" panose="02020603050405020304" pitchFamily="18" charset="0"/>
                <a:cs typeface="Times New Roman" panose="02020603050405020304" pitchFamily="18" charset="0"/>
              </a:rPr>
              <a:t>E</a:t>
            </a:r>
            <a:r>
              <a:rPr lang="en-US" altLang="en-US" sz="2400" b="1" baseline="-25000">
                <a:latin typeface="Times New Roman" panose="02020603050405020304" pitchFamily="18" charset="0"/>
                <a:cs typeface="Times New Roman" panose="02020603050405020304" pitchFamily="18" charset="0"/>
              </a:rPr>
              <a:t>p</a:t>
            </a:r>
            <a:r>
              <a:rPr lang="en-US" altLang="en-US" sz="2400" b="1">
                <a:latin typeface="Times New Roman" panose="02020603050405020304" pitchFamily="18" charset="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rPr>
              <a:t>that minimize:</a:t>
            </a:r>
            <a:r>
              <a:rPr lang="en-US" altLang="en-US" sz="2400" baseline="30000">
                <a:latin typeface="Times New Roman" panose="02020603050405020304" pitchFamily="18" charset="0"/>
                <a:cs typeface="Times New Roman" panose="02020603050405020304" pitchFamily="18" charset="0"/>
              </a:rPr>
              <a:t>2</a:t>
            </a:r>
            <a:endParaRPr lang="en-US" altLang="en-US" sz="2400">
              <a:latin typeface="Times New Roman" panose="02020603050405020304" pitchFamily="18" charset="0"/>
              <a:cs typeface="Times New Roman" panose="02020603050405020304" pitchFamily="18" charset="0"/>
            </a:endParaRPr>
          </a:p>
        </p:txBody>
      </p:sp>
      <p:sp>
        <p:nvSpPr>
          <p:cNvPr id="19463" name="TextBox 11"/>
          <p:cNvSpPr txBox="1">
            <a:spLocks noChangeArrowheads="1"/>
          </p:cNvSpPr>
          <p:nvPr/>
        </p:nvSpPr>
        <p:spPr bwMode="auto">
          <a:xfrm>
            <a:off x="7696200" y="5029200"/>
            <a:ext cx="9842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r"/>
            <a:r>
              <a:rPr lang="en-US" altLang="en-US">
                <a:latin typeface="Times New Roman" panose="02020603050405020304" pitchFamily="18" charset="0"/>
                <a:cs typeface="Times New Roman" panose="02020603050405020304" pitchFamily="18" charset="0"/>
              </a:rPr>
              <a:t>(3) </a:t>
            </a:r>
          </a:p>
        </p:txBody>
      </p:sp>
      <p:graphicFrame>
        <p:nvGraphicFramePr>
          <p:cNvPr id="19464" name="Object 5"/>
          <p:cNvGraphicFramePr>
            <a:graphicFrameLocks noChangeAspect="1"/>
          </p:cNvGraphicFramePr>
          <p:nvPr>
            <p:extLst>
              <p:ext uri="{D42A27DB-BD31-4B8C-83A1-F6EECF244321}">
                <p14:modId xmlns:p14="http://schemas.microsoft.com/office/powerpoint/2010/main" val="3553333453"/>
              </p:ext>
            </p:extLst>
          </p:nvPr>
        </p:nvGraphicFramePr>
        <p:xfrm>
          <a:off x="1460500" y="4800600"/>
          <a:ext cx="6223000" cy="990600"/>
        </p:xfrm>
        <a:graphic>
          <a:graphicData uri="http://schemas.openxmlformats.org/presentationml/2006/ole">
            <mc:AlternateContent xmlns:mc="http://schemas.openxmlformats.org/markup-compatibility/2006">
              <mc:Choice xmlns:v="urn:schemas-microsoft-com:vml" Requires="v">
                <p:oleObj spid="_x0000_s19502" name="Equation" r:id="rId3" imgW="3111480" imgH="495000" progId="Equation.DSMT4">
                  <p:embed/>
                </p:oleObj>
              </mc:Choice>
              <mc:Fallback>
                <p:oleObj name="Equation" r:id="rId3" imgW="3111480" imgH="495000" progId="Equation.DSMT4">
                  <p:embed/>
                  <p:pic>
                    <p:nvPicPr>
                      <p:cNvPr id="0" name="Object 5"/>
                      <p:cNvPicPr>
                        <a:picLocks noChangeAspect="1" noChangeArrowheads="1"/>
                      </p:cNvPicPr>
                      <p:nvPr/>
                    </p:nvPicPr>
                    <p:blipFill>
                      <a:blip r:embed="rId4"/>
                      <a:srcRect/>
                      <a:stretch>
                        <a:fillRect/>
                      </a:stretch>
                    </p:blipFill>
                    <p:spPr bwMode="auto">
                      <a:xfrm>
                        <a:off x="1460500" y="4800600"/>
                        <a:ext cx="6223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5" name="TextBox 13"/>
          <p:cNvSpPr txBox="1">
            <a:spLocks noChangeArrowheads="1"/>
          </p:cNvSpPr>
          <p:nvPr/>
        </p:nvSpPr>
        <p:spPr bwMode="auto">
          <a:xfrm>
            <a:off x="304800" y="5972175"/>
            <a:ext cx="3956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eaLnBrk="1" hangingPunct="1"/>
            <a:r>
              <a:rPr lang="en-US" altLang="en-US" sz="1200" baseline="30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The variable, </a:t>
            </a:r>
            <a:r>
              <a:rPr lang="en-US" altLang="en-US" sz="1200" i="1">
                <a:latin typeface="Times New Roman" panose="02020603050405020304" pitchFamily="18" charset="0"/>
                <a:cs typeface="Times New Roman" panose="02020603050405020304" pitchFamily="18" charset="0"/>
              </a:rPr>
              <a:t>p</a:t>
            </a:r>
            <a:r>
              <a:rPr lang="en-US" altLang="en-US" sz="1200">
                <a:latin typeface="Times New Roman" panose="02020603050405020304" pitchFamily="18" charset="0"/>
                <a:cs typeface="Times New Roman" panose="02020603050405020304" pitchFamily="18" charset="0"/>
              </a:rPr>
              <a:t>, is a linear index through the set of pixels, </a:t>
            </a:r>
            <a:r>
              <a:rPr lang="en-US" altLang="en-US" sz="1200" b="1">
                <a:latin typeface="Times New Roman" panose="02020603050405020304" pitchFamily="18" charset="0"/>
                <a:cs typeface="Times New Roman" panose="02020603050405020304" pitchFamily="18" charset="0"/>
              </a:rPr>
              <a:t>p</a:t>
            </a:r>
            <a:r>
              <a:rPr lang="en-US" altLang="en-US" sz="1200">
                <a:latin typeface="Times New Roman" panose="02020603050405020304" pitchFamily="18" charset="0"/>
                <a:cs typeface="Times New Roman" panose="02020603050405020304" pitchFamily="18" charset="0"/>
              </a:rPr>
              <a:t>.</a:t>
            </a:r>
            <a:endParaRPr lang="en-US" altLang="en-US" sz="1200" baseline="30000">
              <a:latin typeface="Times New Roman" panose="02020603050405020304" pitchFamily="18" charset="0"/>
              <a:cs typeface="Times New Roman" panose="02020603050405020304" pitchFamily="18" charset="0"/>
            </a:endParaRPr>
          </a:p>
        </p:txBody>
      </p:sp>
      <p:cxnSp>
        <p:nvCxnSpPr>
          <p:cNvPr id="19466" name="Straight Connector 14"/>
          <p:cNvCxnSpPr>
            <a:cxnSpLocks noChangeShapeType="1"/>
          </p:cNvCxnSpPr>
          <p:nvPr/>
        </p:nvCxnSpPr>
        <p:spPr bwMode="auto">
          <a:xfrm>
            <a:off x="381000" y="5972175"/>
            <a:ext cx="12192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TextBox 9"/>
          <p:cNvSpPr txBox="1">
            <a:spLocks noChangeArrowheads="1"/>
          </p:cNvSpPr>
          <p:nvPr/>
        </p:nvSpPr>
        <p:spPr bwMode="auto">
          <a:xfrm>
            <a:off x="381000" y="1874484"/>
            <a:ext cx="83058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spcAft>
                <a:spcPts val="600"/>
              </a:spcAft>
            </a:pPr>
            <a:r>
              <a:rPr lang="en-US" altLang="en-US" sz="2400">
                <a:latin typeface="Times New Roman" panose="02020603050405020304" pitchFamily="18" charset="0"/>
                <a:cs typeface="Times New Roman" panose="02020603050405020304" pitchFamily="18" charset="0"/>
              </a:rPr>
              <a:t>The first term of (3) satisfies (2).  The second term — the 2</a:t>
            </a:r>
            <a:r>
              <a:rPr lang="en-US" altLang="en-US" sz="2400" baseline="30000">
                <a:latin typeface="Times New Roman" panose="02020603050405020304" pitchFamily="18" charset="0"/>
                <a:cs typeface="Times New Roman" panose="02020603050405020304" pitchFamily="18" charset="0"/>
              </a:rPr>
              <a:t>nd</a:t>
            </a:r>
            <a:r>
              <a:rPr lang="en-US" altLang="en-US" sz="2400">
                <a:latin typeface="Times New Roman" panose="02020603050405020304" pitchFamily="18" charset="0"/>
                <a:cs typeface="Times New Roman" panose="02020603050405020304" pitchFamily="18" charset="0"/>
              </a:rPr>
              <a:t> derivative of </a:t>
            </a:r>
            <a:r>
              <a:rPr lang="en-US" altLang="en-US" sz="2400" i="1">
                <a:latin typeface="Times New Roman" panose="02020603050405020304" pitchFamily="18" charset="0"/>
                <a:cs typeface="Times New Roman" panose="02020603050405020304" pitchFamily="18" charset="0"/>
              </a:rPr>
              <a:t>g —</a:t>
            </a:r>
            <a:r>
              <a:rPr lang="en-US" altLang="en-US" sz="2400">
                <a:latin typeface="Times New Roman" panose="02020603050405020304" pitchFamily="18" charset="0"/>
                <a:cs typeface="Times New Roman" panose="02020603050405020304" pitchFamily="18" charset="0"/>
              </a:rPr>
              <a:t> ensures that </a:t>
            </a:r>
            <a:r>
              <a:rPr lang="en-US" altLang="en-US" sz="2400" i="1">
                <a:latin typeface="Times New Roman" panose="02020603050405020304" pitchFamily="18" charset="0"/>
                <a:cs typeface="Times New Roman" panose="02020603050405020304" pitchFamily="18" charset="0"/>
              </a:rPr>
              <a:t>g</a:t>
            </a:r>
            <a:r>
              <a:rPr lang="en-US" altLang="en-US" sz="2400">
                <a:latin typeface="Times New Roman" panose="02020603050405020304" pitchFamily="18" charset="0"/>
                <a:cs typeface="Times New Roman" panose="02020603050405020304" pitchFamily="18" charset="0"/>
              </a:rPr>
              <a:t> is smooth.  Here we let</a:t>
            </a:r>
          </a:p>
        </p:txBody>
      </p:sp>
      <p:graphicFrame>
        <p:nvGraphicFramePr>
          <p:cNvPr id="20486" name="Object 5"/>
          <p:cNvGraphicFramePr>
            <a:graphicFrameLocks noChangeAspect="1"/>
          </p:cNvGraphicFramePr>
          <p:nvPr>
            <p:extLst>
              <p:ext uri="{D42A27DB-BD31-4B8C-83A1-F6EECF244321}">
                <p14:modId xmlns:p14="http://schemas.microsoft.com/office/powerpoint/2010/main" val="695113564"/>
              </p:ext>
            </p:extLst>
          </p:nvPr>
        </p:nvGraphicFramePr>
        <p:xfrm>
          <a:off x="2451100" y="2896481"/>
          <a:ext cx="4241800" cy="482600"/>
        </p:xfrm>
        <a:graphic>
          <a:graphicData uri="http://schemas.openxmlformats.org/presentationml/2006/ole">
            <mc:AlternateContent xmlns:mc="http://schemas.openxmlformats.org/markup-compatibility/2006">
              <mc:Choice xmlns:v="urn:schemas-microsoft-com:vml" Requires="v">
                <p:oleObj spid="_x0000_s20563" name="Equation" r:id="rId3" imgW="2120760" imgH="241200" progId="Equation.DSMT4">
                  <p:embed/>
                </p:oleObj>
              </mc:Choice>
              <mc:Fallback>
                <p:oleObj name="Equation" r:id="rId3" imgW="2120760" imgH="241200" progId="Equation.DSMT4">
                  <p:embed/>
                  <p:pic>
                    <p:nvPicPr>
                      <p:cNvPr id="0" name="Object 5"/>
                      <p:cNvPicPr>
                        <a:picLocks noChangeAspect="1" noChangeArrowheads="1"/>
                      </p:cNvPicPr>
                      <p:nvPr/>
                    </p:nvPicPr>
                    <p:blipFill>
                      <a:blip r:embed="rId4"/>
                      <a:srcRect/>
                      <a:stretch>
                        <a:fillRect/>
                      </a:stretch>
                    </p:blipFill>
                    <p:spPr bwMode="auto">
                      <a:xfrm>
                        <a:off x="2451100" y="2896481"/>
                        <a:ext cx="424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9"/>
          <p:cNvSpPr txBox="1">
            <a:spLocks noChangeArrowheads="1"/>
          </p:cNvSpPr>
          <p:nvPr/>
        </p:nvSpPr>
        <p:spPr bwMode="auto">
          <a:xfrm>
            <a:off x="381000" y="3539065"/>
            <a:ext cx="838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a:solidFill>
                  <a:schemeClr val="tx2"/>
                </a:solidFill>
                <a:latin typeface="Arial" charset="0"/>
                <a:cs typeface="Arial" charset="0"/>
              </a:defRPr>
            </a:lvl1pPr>
            <a:lvl2pPr marL="742950" indent="-285750" eaLnBrk="0" hangingPunct="0">
              <a:defRPr sz="2500">
                <a:solidFill>
                  <a:schemeClr val="tx2"/>
                </a:solidFill>
                <a:latin typeface="Arial" charset="0"/>
                <a:cs typeface="Arial" charset="0"/>
              </a:defRPr>
            </a:lvl2pPr>
            <a:lvl3pPr marL="1143000" indent="-228600" eaLnBrk="0" hangingPunct="0">
              <a:defRPr sz="2500">
                <a:solidFill>
                  <a:schemeClr val="tx2"/>
                </a:solidFill>
                <a:latin typeface="Arial" charset="0"/>
                <a:cs typeface="Arial" charset="0"/>
              </a:defRPr>
            </a:lvl3pPr>
            <a:lvl4pPr marL="1600200" indent="-228600" eaLnBrk="0" hangingPunct="0">
              <a:defRPr sz="2500">
                <a:solidFill>
                  <a:schemeClr val="tx2"/>
                </a:solidFill>
                <a:latin typeface="Arial" charset="0"/>
                <a:cs typeface="Arial" charset="0"/>
              </a:defRPr>
            </a:lvl4pPr>
            <a:lvl5pPr marL="2057400" indent="-228600" eaLnBrk="0" hangingPunct="0">
              <a:defRPr sz="2500">
                <a:solidFill>
                  <a:schemeClr val="tx2"/>
                </a:solidFill>
                <a:latin typeface="Arial" charset="0"/>
                <a:cs typeface="Arial" charset="0"/>
              </a:defRPr>
            </a:lvl5pPr>
            <a:lvl6pPr marL="2514600" indent="-228600" eaLnBrk="0" fontAlgn="base" hangingPunct="0">
              <a:spcBef>
                <a:spcPct val="0"/>
              </a:spcBef>
              <a:spcAft>
                <a:spcPct val="0"/>
              </a:spcAft>
              <a:defRPr sz="2500">
                <a:solidFill>
                  <a:schemeClr val="tx2"/>
                </a:solidFill>
                <a:latin typeface="Arial" charset="0"/>
                <a:cs typeface="Arial" charset="0"/>
              </a:defRPr>
            </a:lvl6pPr>
            <a:lvl7pPr marL="2971800" indent="-228600" eaLnBrk="0" fontAlgn="base" hangingPunct="0">
              <a:spcBef>
                <a:spcPct val="0"/>
              </a:spcBef>
              <a:spcAft>
                <a:spcPct val="0"/>
              </a:spcAft>
              <a:defRPr sz="2500">
                <a:solidFill>
                  <a:schemeClr val="tx2"/>
                </a:solidFill>
                <a:latin typeface="Arial" charset="0"/>
                <a:cs typeface="Arial" charset="0"/>
              </a:defRPr>
            </a:lvl7pPr>
            <a:lvl8pPr marL="3429000" indent="-228600" eaLnBrk="0" fontAlgn="base" hangingPunct="0">
              <a:spcBef>
                <a:spcPct val="0"/>
              </a:spcBef>
              <a:spcAft>
                <a:spcPct val="0"/>
              </a:spcAft>
              <a:defRPr sz="2500">
                <a:solidFill>
                  <a:schemeClr val="tx2"/>
                </a:solidFill>
                <a:latin typeface="Arial" charset="0"/>
                <a:cs typeface="Arial" charset="0"/>
              </a:defRPr>
            </a:lvl8pPr>
            <a:lvl9pPr marL="3886200" indent="-228600" eaLnBrk="0" fontAlgn="base" hangingPunct="0">
              <a:spcBef>
                <a:spcPct val="0"/>
              </a:spcBef>
              <a:spcAft>
                <a:spcPct val="0"/>
              </a:spcAft>
              <a:defRPr sz="2500">
                <a:solidFill>
                  <a:schemeClr val="tx2"/>
                </a:solidFill>
                <a:latin typeface="Arial" charset="0"/>
                <a:cs typeface="Arial" charset="0"/>
              </a:defRPr>
            </a:lvl9pPr>
          </a:lstStyle>
          <a:p>
            <a:pPr>
              <a:spcAft>
                <a:spcPts val="600"/>
              </a:spcAft>
              <a:defRPr/>
            </a:pPr>
            <a:r>
              <a:rPr lang="el-GR" sz="2400" dirty="0" smtClean="0">
                <a:latin typeface="Times New Roman" pitchFamily="18" charset="0"/>
                <a:cs typeface="Times New Roman" pitchFamily="18" charset="0"/>
              </a:rPr>
              <a:t>λ</a:t>
            </a:r>
            <a:r>
              <a:rPr lang="en-US" sz="2400" dirty="0" smtClean="0">
                <a:latin typeface="Euclid Symbol" pitchFamily="18" charset="2"/>
                <a:cs typeface="Times New Roman" pitchFamily="18" charset="0"/>
                <a:sym typeface="Euclid Symbol"/>
              </a:rPr>
              <a:t></a:t>
            </a:r>
            <a:r>
              <a:rPr lang="en-US" sz="2400" dirty="0" smtClean="0">
                <a:latin typeface="Euclid Math One" pitchFamily="18" charset="2"/>
                <a:cs typeface="Times New Roman" pitchFamily="18" charset="0"/>
                <a:sym typeface="Euclid Math Two"/>
              </a:rPr>
              <a:t></a:t>
            </a:r>
            <a:r>
              <a:rPr lang="en-US" sz="2400" dirty="0" smtClean="0">
                <a:latin typeface="+mj-lt"/>
                <a:cs typeface="Times New Roman" pitchFamily="18" charset="0"/>
                <a:sym typeface="Euclid Math Two"/>
              </a:rPr>
              <a:t> is a Lagrange multiplier. It weights the smoothness term </a:t>
            </a:r>
            <a:r>
              <a:rPr lang="en-US" sz="2400" dirty="0" err="1" smtClean="0">
                <a:latin typeface="+mj-lt"/>
                <a:cs typeface="Times New Roman" pitchFamily="18" charset="0"/>
                <a:sym typeface="Euclid Math Two"/>
              </a:rPr>
              <a:t>rela-tive</a:t>
            </a:r>
            <a:r>
              <a:rPr lang="en-US" sz="2400" dirty="0" smtClean="0">
                <a:latin typeface="+mj-lt"/>
                <a:cs typeface="Times New Roman" pitchFamily="18" charset="0"/>
                <a:sym typeface="Euclid Math Two"/>
              </a:rPr>
              <a:t> to the data fitting term.  It was found in [1] that the additional constraint,</a:t>
            </a:r>
            <a:endParaRPr lang="en-US" sz="2400" dirty="0" smtClean="0">
              <a:latin typeface="Times New Roman" pitchFamily="18" charset="0"/>
              <a:cs typeface="Times New Roman" pitchFamily="18" charset="0"/>
            </a:endParaRPr>
          </a:p>
        </p:txBody>
      </p:sp>
      <p:graphicFrame>
        <p:nvGraphicFramePr>
          <p:cNvPr id="20488" name="Object 9"/>
          <p:cNvGraphicFramePr>
            <a:graphicFrameLocks noChangeAspect="1"/>
          </p:cNvGraphicFramePr>
          <p:nvPr>
            <p:extLst>
              <p:ext uri="{D42A27DB-BD31-4B8C-83A1-F6EECF244321}">
                <p14:modId xmlns:p14="http://schemas.microsoft.com/office/powerpoint/2010/main" val="2278423133"/>
              </p:ext>
            </p:extLst>
          </p:nvPr>
        </p:nvGraphicFramePr>
        <p:xfrm>
          <a:off x="3200400" y="4899378"/>
          <a:ext cx="2743200" cy="558800"/>
        </p:xfrm>
        <a:graphic>
          <a:graphicData uri="http://schemas.openxmlformats.org/presentationml/2006/ole">
            <mc:AlternateContent xmlns:mc="http://schemas.openxmlformats.org/markup-compatibility/2006">
              <mc:Choice xmlns:v="urn:schemas-microsoft-com:vml" Requires="v">
                <p:oleObj spid="_x0000_s20564" name="Equation" r:id="rId5" imgW="1371600" imgH="279360" progId="Equation.DSMT4">
                  <p:embed/>
                </p:oleObj>
              </mc:Choice>
              <mc:Fallback>
                <p:oleObj name="Equation" r:id="rId5" imgW="1371600" imgH="279360" progId="Equation.DSMT4">
                  <p:embed/>
                  <p:pic>
                    <p:nvPicPr>
                      <p:cNvPr id="0" name="Object 9"/>
                      <p:cNvPicPr>
                        <a:picLocks noChangeAspect="1" noChangeArrowheads="1"/>
                      </p:cNvPicPr>
                      <p:nvPr/>
                    </p:nvPicPr>
                    <p:blipFill>
                      <a:blip r:embed="rId6"/>
                      <a:srcRect/>
                      <a:stretch>
                        <a:fillRect/>
                      </a:stretch>
                    </p:blipFill>
                    <p:spPr bwMode="auto">
                      <a:xfrm>
                        <a:off x="3200400" y="4899378"/>
                        <a:ext cx="2743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9" name="TextBox 9"/>
          <p:cNvSpPr txBox="1">
            <a:spLocks noChangeArrowheads="1"/>
          </p:cNvSpPr>
          <p:nvPr/>
        </p:nvSpPr>
        <p:spPr bwMode="auto">
          <a:xfrm>
            <a:off x="381000" y="5618163"/>
            <a:ext cx="80772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spcAft>
                <a:spcPts val="600"/>
              </a:spcAft>
            </a:pPr>
            <a:r>
              <a:rPr lang="en-US" altLang="en-US" sz="2400" dirty="0">
                <a:latin typeface="Times New Roman" panose="02020603050405020304" pitchFamily="18" charset="0"/>
                <a:cs typeface="Times New Roman" panose="02020603050405020304" pitchFamily="18" charset="0"/>
              </a:rPr>
              <a:t>causes the midpoint of </a:t>
            </a:r>
            <a:r>
              <a:rPr lang="en-US" altLang="en-US" sz="2400" i="1" dirty="0">
                <a:latin typeface="Times New Roman" panose="02020603050405020304" pitchFamily="18" charset="0"/>
                <a:cs typeface="Times New Roman" panose="02020603050405020304" pitchFamily="18" charset="0"/>
              </a:rPr>
              <a:t>g</a:t>
            </a:r>
            <a:r>
              <a:rPr lang="en-US" altLang="en-US" sz="2400" dirty="0">
                <a:latin typeface="Times New Roman" panose="02020603050405020304" pitchFamily="18" charset="0"/>
                <a:cs typeface="Times New Roman" panose="02020603050405020304" pitchFamily="18" charset="0"/>
              </a:rPr>
              <a:t> to have unit exposure and …</a:t>
            </a:r>
          </a:p>
        </p:txBody>
      </p:sp>
      <p:sp>
        <p:nvSpPr>
          <p:cNvPr id="20490" name="Title 1"/>
          <p:cNvSpPr>
            <a:spLocks noGrp="1"/>
          </p:cNvSpPr>
          <p:nvPr>
            <p:ph type="title"/>
          </p:nvPr>
        </p:nvSpPr>
        <p:spPr>
          <a:xfrm>
            <a:off x="381000" y="990600"/>
            <a:ext cx="8382000" cy="723900"/>
          </a:xfrm>
        </p:spPr>
        <p:txBody>
          <a:bodyPr/>
          <a:lstStyle/>
          <a:p>
            <a:r>
              <a:rPr lang="en-US" altLang="en-US" dirty="0" smtClean="0"/>
              <a:t>Computing the Camera Characteristic Curve</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Box 9"/>
          <p:cNvSpPr txBox="1">
            <a:spLocks noChangeArrowheads="1"/>
          </p:cNvSpPr>
          <p:nvPr/>
        </p:nvSpPr>
        <p:spPr bwMode="auto">
          <a:xfrm>
            <a:off x="381000" y="1946275"/>
            <a:ext cx="807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spcAft>
                <a:spcPts val="600"/>
              </a:spcAft>
            </a:pPr>
            <a:r>
              <a:rPr lang="en-US" altLang="en-US" sz="2400">
                <a:latin typeface="Times New Roman" panose="02020603050405020304" pitchFamily="18" charset="0"/>
                <a:cs typeface="Times New Roman" panose="02020603050405020304" pitchFamily="18" charset="0"/>
              </a:rPr>
              <a:t>…that the following intensity weighting function,</a:t>
            </a:r>
          </a:p>
        </p:txBody>
      </p:sp>
      <p:graphicFrame>
        <p:nvGraphicFramePr>
          <p:cNvPr id="21510" name="Object 5"/>
          <p:cNvGraphicFramePr>
            <a:graphicFrameLocks noChangeAspect="1"/>
          </p:cNvGraphicFramePr>
          <p:nvPr>
            <p:extLst>
              <p:ext uri="{D42A27DB-BD31-4B8C-83A1-F6EECF244321}">
                <p14:modId xmlns:p14="http://schemas.microsoft.com/office/powerpoint/2010/main" val="279162791"/>
              </p:ext>
            </p:extLst>
          </p:nvPr>
        </p:nvGraphicFramePr>
        <p:xfrm>
          <a:off x="2095500" y="2581275"/>
          <a:ext cx="4953000" cy="1016000"/>
        </p:xfrm>
        <a:graphic>
          <a:graphicData uri="http://schemas.openxmlformats.org/presentationml/2006/ole">
            <mc:AlternateContent xmlns:mc="http://schemas.openxmlformats.org/markup-compatibility/2006">
              <mc:Choice xmlns:v="urn:schemas-microsoft-com:vml" Requires="v">
                <p:oleObj spid="_x0000_s21587" name="Equation" r:id="rId3" imgW="2476440" imgH="507960" progId="Equation.DSMT4">
                  <p:embed/>
                </p:oleObj>
              </mc:Choice>
              <mc:Fallback>
                <p:oleObj name="Equation" r:id="rId3" imgW="2476440" imgH="507960" progId="Equation.DSMT4">
                  <p:embed/>
                  <p:pic>
                    <p:nvPicPr>
                      <p:cNvPr id="0" name="Object 5"/>
                      <p:cNvPicPr>
                        <a:picLocks noChangeAspect="1" noChangeArrowheads="1"/>
                      </p:cNvPicPr>
                      <p:nvPr/>
                    </p:nvPicPr>
                    <p:blipFill>
                      <a:blip r:embed="rId4"/>
                      <a:srcRect/>
                      <a:stretch>
                        <a:fillRect/>
                      </a:stretch>
                    </p:blipFill>
                    <p:spPr bwMode="auto">
                      <a:xfrm>
                        <a:off x="2095500" y="2581275"/>
                        <a:ext cx="4953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1" name="TextBox 9"/>
          <p:cNvSpPr txBox="1">
            <a:spLocks noChangeArrowheads="1"/>
          </p:cNvSpPr>
          <p:nvPr/>
        </p:nvSpPr>
        <p:spPr bwMode="auto">
          <a:xfrm>
            <a:off x="381000" y="3786188"/>
            <a:ext cx="80772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spcAft>
                <a:spcPts val="600"/>
              </a:spcAft>
            </a:pPr>
            <a:r>
              <a:rPr lang="en-US" altLang="en-US" sz="2400">
                <a:latin typeface="Times New Roman" panose="02020603050405020304" pitchFamily="18" charset="0"/>
                <a:cs typeface="Times New Roman" panose="02020603050405020304" pitchFamily="18" charset="0"/>
              </a:rPr>
              <a:t>emphasizes the smoothness of </a:t>
            </a:r>
            <a:r>
              <a:rPr lang="en-US" altLang="en-US" sz="2400" i="1">
                <a:latin typeface="Times New Roman" panose="02020603050405020304" pitchFamily="18" charset="0"/>
                <a:cs typeface="Times New Roman" panose="02020603050405020304" pitchFamily="18" charset="0"/>
              </a:rPr>
              <a:t>g</a:t>
            </a:r>
            <a:r>
              <a:rPr lang="en-US" altLang="en-US" sz="2400">
                <a:latin typeface="Times New Roman" panose="02020603050405020304" pitchFamily="18" charset="0"/>
                <a:cs typeface="Times New Roman" panose="02020603050405020304" pitchFamily="18" charset="0"/>
              </a:rPr>
              <a:t> near the middle of the curve.  Then (3) becomes:</a:t>
            </a:r>
          </a:p>
        </p:txBody>
      </p:sp>
      <p:graphicFrame>
        <p:nvGraphicFramePr>
          <p:cNvPr id="21512" name="Object 2"/>
          <p:cNvGraphicFramePr>
            <a:graphicFrameLocks noChangeAspect="1"/>
          </p:cNvGraphicFramePr>
          <p:nvPr>
            <p:extLst>
              <p:ext uri="{D42A27DB-BD31-4B8C-83A1-F6EECF244321}">
                <p14:modId xmlns:p14="http://schemas.microsoft.com/office/powerpoint/2010/main" val="2328959496"/>
              </p:ext>
            </p:extLst>
          </p:nvPr>
        </p:nvGraphicFramePr>
        <p:xfrm>
          <a:off x="463550" y="4876800"/>
          <a:ext cx="7356475" cy="866775"/>
        </p:xfrm>
        <a:graphic>
          <a:graphicData uri="http://schemas.openxmlformats.org/presentationml/2006/ole">
            <mc:AlternateContent xmlns:mc="http://schemas.openxmlformats.org/markup-compatibility/2006">
              <mc:Choice xmlns:v="urn:schemas-microsoft-com:vml" Requires="v">
                <p:oleObj spid="_x0000_s21588" name="Equation" r:id="rId5" imgW="4203360" imgH="495000" progId="Equation.DSMT4">
                  <p:embed/>
                </p:oleObj>
              </mc:Choice>
              <mc:Fallback>
                <p:oleObj name="Equation" r:id="rId5" imgW="4203360" imgH="495000" progId="Equation.DSMT4">
                  <p:embed/>
                  <p:pic>
                    <p:nvPicPr>
                      <p:cNvPr id="0" name="Object 2"/>
                      <p:cNvPicPr>
                        <a:picLocks noChangeAspect="1" noChangeArrowheads="1"/>
                      </p:cNvPicPr>
                      <p:nvPr/>
                    </p:nvPicPr>
                    <p:blipFill>
                      <a:blip r:embed="rId6"/>
                      <a:srcRect/>
                      <a:stretch>
                        <a:fillRect/>
                      </a:stretch>
                    </p:blipFill>
                    <p:spPr bwMode="auto">
                      <a:xfrm>
                        <a:off x="463550" y="4876800"/>
                        <a:ext cx="73564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3" name="Title 1"/>
          <p:cNvSpPr>
            <a:spLocks noGrp="1"/>
          </p:cNvSpPr>
          <p:nvPr>
            <p:ph type="title"/>
          </p:nvPr>
        </p:nvSpPr>
        <p:spPr>
          <a:xfrm>
            <a:off x="381000" y="990600"/>
            <a:ext cx="8382000" cy="723900"/>
          </a:xfrm>
        </p:spPr>
        <p:txBody>
          <a:bodyPr/>
          <a:lstStyle/>
          <a:p>
            <a:r>
              <a:rPr lang="en-US" altLang="en-US" smtClean="0"/>
              <a:t>Computing the Camera Characteristic Curve</a:t>
            </a:r>
          </a:p>
        </p:txBody>
      </p:sp>
      <p:sp>
        <p:nvSpPr>
          <p:cNvPr id="21514" name="TextBox 15"/>
          <p:cNvSpPr txBox="1">
            <a:spLocks noChangeArrowheads="1"/>
          </p:cNvSpPr>
          <p:nvPr/>
        </p:nvSpPr>
        <p:spPr bwMode="auto">
          <a:xfrm>
            <a:off x="7778750" y="5029200"/>
            <a:ext cx="9842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r"/>
            <a:r>
              <a:rPr lang="en-US" altLang="en-US" dirty="0" smtClean="0">
                <a:latin typeface="Times New Roman" panose="02020603050405020304" pitchFamily="18" charset="0"/>
                <a:cs typeface="Times New Roman" panose="02020603050405020304" pitchFamily="18" charset="0"/>
              </a:rPr>
              <a:t>(5) </a:t>
            </a:r>
            <a:endParaRPr lang="en-US" altLang="en-US" dirty="0">
              <a:latin typeface="Times New Roman" panose="02020603050405020304" pitchFamily="18" charset="0"/>
              <a:cs typeface="Times New Roman" panose="02020603050405020304" pitchFamily="18" charset="0"/>
            </a:endParaRPr>
          </a:p>
        </p:txBody>
      </p:sp>
      <p:sp>
        <p:nvSpPr>
          <p:cNvPr id="11" name="TextBox 15"/>
          <p:cNvSpPr txBox="1">
            <a:spLocks noChangeArrowheads="1"/>
          </p:cNvSpPr>
          <p:nvPr/>
        </p:nvSpPr>
        <p:spPr bwMode="auto">
          <a:xfrm>
            <a:off x="7778750" y="2850356"/>
            <a:ext cx="9842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r"/>
            <a:r>
              <a:rPr lang="en-US" altLang="en-US">
                <a:latin typeface="Times New Roman" panose="02020603050405020304" pitchFamily="18" charset="0"/>
                <a:cs typeface="Times New Roman" panose="02020603050405020304" pitchFamily="18" charset="0"/>
              </a:rPr>
              <a:t>(4) </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Box 9"/>
          <p:cNvSpPr txBox="1">
            <a:spLocks noChangeArrowheads="1"/>
          </p:cNvSpPr>
          <p:nvPr/>
        </p:nvSpPr>
        <p:spPr bwMode="auto">
          <a:xfrm>
            <a:off x="381000" y="1981200"/>
            <a:ext cx="86106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spcAft>
                <a:spcPts val="600"/>
              </a:spcAft>
            </a:pPr>
            <a:r>
              <a:rPr lang="en-US" altLang="en-US" sz="2400" dirty="0">
                <a:latin typeface="Times New Roman" panose="02020603050405020304" pitchFamily="18" charset="0"/>
                <a:cs typeface="Times New Roman" panose="02020603050405020304" pitchFamily="18" charset="0"/>
              </a:rPr>
              <a:t>Notes:</a:t>
            </a:r>
          </a:p>
          <a:p>
            <a:pPr>
              <a:spcAft>
                <a:spcPts val="600"/>
              </a:spcAft>
              <a:buFont typeface="Times New Roman" panose="02020603050405020304" pitchFamily="18" charset="0"/>
              <a:buAutoNum type="arabicPeriod"/>
            </a:pPr>
            <a:r>
              <a:rPr lang="en-US" altLang="en-US" sz="2400" dirty="0">
                <a:latin typeface="Times New Roman" panose="02020603050405020304" pitchFamily="18" charset="0"/>
                <a:cs typeface="Times New Roman" panose="02020603050405020304" pitchFamily="18" charset="0"/>
              </a:rPr>
              <a:t>Not all pixels need to be used in the minimization.  It is sufficient to have </a:t>
            </a:r>
            <a:r>
              <a:rPr lang="en-US" altLang="en-US" sz="2400" i="1" dirty="0">
                <a:latin typeface="Times New Roman" panose="02020603050405020304" pitchFamily="18" charset="0"/>
                <a:cs typeface="Times New Roman" panose="02020603050405020304" pitchFamily="18" charset="0"/>
              </a:rPr>
              <a:t>N</a:t>
            </a:r>
            <a:r>
              <a:rPr lang="en-US" altLang="en-US" sz="2400" dirty="0">
                <a:latin typeface="Times New Roman" panose="02020603050405020304" pitchFamily="18" charset="0"/>
                <a:cs typeface="Times New Roman" panose="02020603050405020304" pitchFamily="18" charset="0"/>
              </a:rPr>
              <a:t> such that </a:t>
            </a:r>
            <a:r>
              <a:rPr lang="en-US" altLang="en-US" sz="2400" i="1" dirty="0">
                <a:latin typeface="Times New Roman" panose="02020603050405020304" pitchFamily="18" charset="0"/>
                <a:cs typeface="Times New Roman" panose="02020603050405020304" pitchFamily="18" charset="0"/>
              </a:rPr>
              <a:t>N</a:t>
            </a:r>
            <a:r>
              <a:rPr lang="en-US" altLang="en-US" sz="2400" dirty="0">
                <a:latin typeface="Times New Roman" panose="02020603050405020304" pitchFamily="18" charset="0"/>
                <a:cs typeface="Times New Roman" panose="02020603050405020304" pitchFamily="18" charset="0"/>
              </a:rPr>
              <a:t>(</a:t>
            </a:r>
            <a:r>
              <a:rPr lang="en-US" altLang="en-US" sz="2400" i="1" dirty="0">
                <a:latin typeface="Times New Roman" panose="02020603050405020304" pitchFamily="18" charset="0"/>
                <a:cs typeface="Times New Roman" panose="02020603050405020304" pitchFamily="18" charset="0"/>
              </a:rPr>
              <a:t>P</a:t>
            </a:r>
            <a:r>
              <a:rPr lang="en-US" altLang="en-US" sz="2400" dirty="0">
                <a:latin typeface="Times New Roman" panose="02020603050405020304" pitchFamily="18" charset="0"/>
                <a:cs typeface="Times New Roman" panose="02020603050405020304" pitchFamily="18" charset="0"/>
              </a:rPr>
              <a:t>–1) &gt; </a:t>
            </a:r>
            <a:r>
              <a:rPr lang="en-US" altLang="en-US" sz="2400" i="1" dirty="0" err="1">
                <a:latin typeface="Times New Roman" panose="02020603050405020304" pitchFamily="18" charset="0"/>
                <a:cs typeface="Times New Roman" panose="02020603050405020304" pitchFamily="18" charset="0"/>
              </a:rPr>
              <a:t>Z</a:t>
            </a:r>
            <a:r>
              <a:rPr lang="en-US" altLang="en-US" sz="2400" baseline="-25000" dirty="0" err="1">
                <a:latin typeface="Times New Roman" panose="02020603050405020304" pitchFamily="18" charset="0"/>
                <a:cs typeface="Times New Roman" panose="02020603050405020304" pitchFamily="18" charset="0"/>
              </a:rPr>
              <a:t>max</a:t>
            </a:r>
            <a:r>
              <a:rPr lang="en-US" altLang="en-US" sz="2400" dirty="0">
                <a:latin typeface="Times New Roman" panose="02020603050405020304" pitchFamily="18" charset="0"/>
                <a:cs typeface="Times New Roman" panose="02020603050405020304" pitchFamily="18" charset="0"/>
              </a:rPr>
              <a:t>–</a:t>
            </a:r>
            <a:r>
              <a:rPr lang="en-US" altLang="en-US" sz="2400" i="1" dirty="0" err="1">
                <a:latin typeface="Times New Roman" panose="02020603050405020304" pitchFamily="18" charset="0"/>
                <a:cs typeface="Times New Roman" panose="02020603050405020304" pitchFamily="18" charset="0"/>
              </a:rPr>
              <a:t>Z</a:t>
            </a:r>
            <a:r>
              <a:rPr lang="en-US" altLang="en-US" sz="2400" baseline="-25000" dirty="0" err="1">
                <a:latin typeface="Times New Roman" panose="02020603050405020304" pitchFamily="18" charset="0"/>
                <a:cs typeface="Times New Roman" panose="02020603050405020304" pitchFamily="18" charset="0"/>
              </a:rPr>
              <a:t>min</a:t>
            </a:r>
            <a:r>
              <a:rPr lang="en-US" altLang="en-US" sz="2400" dirty="0">
                <a:latin typeface="Times New Roman" panose="02020603050405020304" pitchFamily="18" charset="0"/>
                <a:cs typeface="Times New Roman" panose="02020603050405020304" pitchFamily="18" charset="0"/>
              </a:rPr>
              <a:t>. </a:t>
            </a:r>
          </a:p>
          <a:p>
            <a:pPr>
              <a:spcAft>
                <a:spcPts val="600"/>
              </a:spcAft>
              <a:buFont typeface="Times New Roman" panose="02020603050405020304" pitchFamily="18" charset="0"/>
              <a:buAutoNum type="arabicPeriod"/>
            </a:pPr>
            <a:r>
              <a:rPr lang="en-US" altLang="en-US" sz="2400" dirty="0">
                <a:latin typeface="Times New Roman" panose="02020603050405020304" pitchFamily="18" charset="0"/>
                <a:cs typeface="Times New Roman" panose="02020603050405020304" pitchFamily="18" charset="0"/>
              </a:rPr>
              <a:t>The </a:t>
            </a:r>
            <a:r>
              <a:rPr lang="en-US" altLang="en-US" sz="2400" i="1" dirty="0">
                <a:latin typeface="Times New Roman" panose="02020603050405020304" pitchFamily="18" charset="0"/>
                <a:cs typeface="Times New Roman" panose="02020603050405020304" pitchFamily="18" charset="0"/>
              </a:rPr>
              <a:t>g</a:t>
            </a:r>
            <a:r>
              <a:rPr lang="en-US" altLang="en-US" sz="2400" dirty="0">
                <a:latin typeface="Times New Roman" panose="02020603050405020304" pitchFamily="18" charset="0"/>
                <a:cs typeface="Times New Roman" panose="02020603050405020304" pitchFamily="18" charset="0"/>
              </a:rPr>
              <a:t> found by solving </a:t>
            </a:r>
            <a:r>
              <a:rPr lang="en-US" altLang="en-US" sz="2400" dirty="0" smtClean="0">
                <a:latin typeface="Times New Roman" panose="02020603050405020304" pitchFamily="18" charset="0"/>
                <a:cs typeface="Times New Roman" panose="02020603050405020304" pitchFamily="18" charset="0"/>
              </a:rPr>
              <a:t>(5) </a:t>
            </a:r>
            <a:r>
              <a:rPr lang="en-US" altLang="en-US" sz="2400" dirty="0">
                <a:latin typeface="Times New Roman" panose="02020603050405020304" pitchFamily="18" charset="0"/>
                <a:cs typeface="Times New Roman" panose="02020603050405020304" pitchFamily="18" charset="0"/>
              </a:rPr>
              <a:t>may not be </a:t>
            </a:r>
            <a:r>
              <a:rPr lang="en-US" altLang="en-US" sz="2400" dirty="0" smtClean="0">
                <a:latin typeface="Times New Roman" panose="02020603050405020304" pitchFamily="18" charset="0"/>
                <a:cs typeface="Times New Roman" panose="02020603050405020304" pitchFamily="18" charset="0"/>
              </a:rPr>
              <a:t>monotonic non-decreasing (MND).  </a:t>
            </a:r>
            <a:r>
              <a:rPr lang="en-US" altLang="en-US" sz="2400" dirty="0">
                <a:latin typeface="Times New Roman" panose="02020603050405020304" pitchFamily="18" charset="0"/>
                <a:cs typeface="Times New Roman" panose="02020603050405020304" pitchFamily="18" charset="0"/>
              </a:rPr>
              <a:t>It can be forced to be so with a hold function.</a:t>
            </a:r>
          </a:p>
          <a:p>
            <a:pPr>
              <a:spcAft>
                <a:spcPts val="600"/>
              </a:spcAft>
              <a:buFont typeface="Times New Roman" panose="02020603050405020304" pitchFamily="18" charset="0"/>
              <a:buAutoNum type="arabicPeriod"/>
            </a:pPr>
            <a:r>
              <a:rPr lang="en-US" altLang="en-US" sz="2400" dirty="0">
                <a:latin typeface="Times New Roman" panose="02020603050405020304" pitchFamily="18" charset="0"/>
                <a:cs typeface="Times New Roman" panose="02020603050405020304" pitchFamily="18" charset="0"/>
              </a:rPr>
              <a:t>We find </a:t>
            </a:r>
            <a:r>
              <a:rPr lang="en-US" altLang="en-US" sz="2400" b="1" dirty="0">
                <a:latin typeface="Times New Roman" panose="02020603050405020304" pitchFamily="18" charset="0"/>
                <a:cs typeface="Times New Roman" panose="02020603050405020304" pitchFamily="18" charset="0"/>
              </a:rPr>
              <a:t>E</a:t>
            </a:r>
            <a:r>
              <a:rPr lang="en-US" altLang="en-US" sz="2400" dirty="0">
                <a:latin typeface="Times New Roman" panose="02020603050405020304" pitchFamily="18" charset="0"/>
                <a:cs typeface="Times New Roman" panose="02020603050405020304" pitchFamily="18" charset="0"/>
              </a:rPr>
              <a:t> = {</a:t>
            </a:r>
            <a:r>
              <a:rPr lang="en-US" altLang="en-US" sz="2400" i="1" dirty="0">
                <a:latin typeface="Times New Roman" panose="02020603050405020304" pitchFamily="18" charset="0"/>
                <a:cs typeface="Times New Roman" panose="02020603050405020304" pitchFamily="18" charset="0"/>
              </a:rPr>
              <a:t>E</a:t>
            </a:r>
            <a:r>
              <a:rPr lang="en-US" altLang="en-US" sz="2400" b="1" baseline="-25000" dirty="0">
                <a:latin typeface="Times New Roman" panose="02020603050405020304" pitchFamily="18" charset="0"/>
                <a:cs typeface="Times New Roman" panose="02020603050405020304" pitchFamily="18" charset="0"/>
              </a:rPr>
              <a:t>p</a:t>
            </a:r>
            <a:r>
              <a:rPr lang="en-US" altLang="en-US" sz="2400" dirty="0">
                <a:latin typeface="Times New Roman" panose="02020603050405020304" pitchFamily="18" charset="0"/>
                <a:cs typeface="Times New Roman" panose="02020603050405020304" pitchFamily="18" charset="0"/>
              </a:rPr>
              <a:t> | </a:t>
            </a:r>
            <a:r>
              <a:rPr lang="en-US" altLang="en-US" sz="2400" b="1" dirty="0">
                <a:latin typeface="Times New Roman" panose="02020603050405020304" pitchFamily="18" charset="0"/>
                <a:cs typeface="Times New Roman" panose="02020603050405020304" pitchFamily="18" charset="0"/>
              </a:rPr>
              <a:t>p</a:t>
            </a:r>
            <a:r>
              <a:rPr lang="en-US" altLang="en-US"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sym typeface="Euclid Symbol" panose="05050102010706020507" pitchFamily="18" charset="2"/>
              </a:rPr>
              <a:t> </a:t>
            </a:r>
            <a:r>
              <a:rPr lang="en-US" altLang="en-US" sz="2400" dirty="0" err="1">
                <a:latin typeface="Times New Roman" panose="02020603050405020304" pitchFamily="18" charset="0"/>
                <a:cs typeface="Times New Roman" panose="02020603050405020304" pitchFamily="18" charset="0"/>
                <a:sym typeface="Euclid Symbol" panose="05050102010706020507" pitchFamily="18" charset="2"/>
              </a:rPr>
              <a:t>supp</a:t>
            </a:r>
            <a:r>
              <a:rPr lang="en-US" altLang="en-US" sz="2400" dirty="0">
                <a:latin typeface="Times New Roman" panose="02020603050405020304" pitchFamily="18" charset="0"/>
                <a:cs typeface="Times New Roman" panose="02020603050405020304" pitchFamily="18" charset="0"/>
                <a:sym typeface="Euclid Symbol" panose="05050102010706020507" pitchFamily="18" charset="2"/>
              </a:rPr>
              <a:t>(</a:t>
            </a:r>
            <a:r>
              <a:rPr lang="en-US" altLang="en-US" sz="2400" b="1" dirty="0">
                <a:latin typeface="Times New Roman" panose="02020603050405020304" pitchFamily="18" charset="0"/>
                <a:cs typeface="Times New Roman" panose="02020603050405020304" pitchFamily="18" charset="0"/>
                <a:sym typeface="Euclid Symbol" panose="05050102010706020507" pitchFamily="18" charset="2"/>
              </a:rPr>
              <a:t>I</a:t>
            </a:r>
            <a:r>
              <a:rPr lang="en-US" altLang="en-US" sz="2400" dirty="0">
                <a:latin typeface="Times New Roman" panose="02020603050405020304" pitchFamily="18" charset="0"/>
                <a:cs typeface="Times New Roman" panose="02020603050405020304" pitchFamily="18" charset="0"/>
                <a:sym typeface="Euclid Symbol" panose="05050102010706020507" pitchFamily="18" charset="2"/>
              </a:rPr>
              <a:t>)} by mapping the pixel values from the bracketed image set through </a:t>
            </a:r>
            <a:r>
              <a:rPr lang="en-US" altLang="en-US" sz="2400" i="1" dirty="0">
                <a:latin typeface="Times New Roman" panose="02020603050405020304" pitchFamily="18" charset="0"/>
                <a:cs typeface="Times New Roman" panose="02020603050405020304" pitchFamily="18" charset="0"/>
                <a:sym typeface="Euclid Symbol" panose="05050102010706020507" pitchFamily="18" charset="2"/>
              </a:rPr>
              <a:t>g</a:t>
            </a:r>
            <a:r>
              <a:rPr lang="en-US" altLang="en-US" sz="2400" dirty="0">
                <a:latin typeface="Times New Roman" panose="02020603050405020304" pitchFamily="18" charset="0"/>
                <a:cs typeface="Times New Roman" panose="02020603050405020304" pitchFamily="18" charset="0"/>
                <a:sym typeface="Euclid Symbol" panose="05050102010706020507" pitchFamily="18" charset="2"/>
              </a:rPr>
              <a:t>, weighting them and summing them.</a:t>
            </a:r>
            <a:endParaRPr lang="en-US" altLang="en-US" sz="2400" baseline="-25000" dirty="0">
              <a:latin typeface="Times New Roman" panose="02020603050405020304" pitchFamily="18" charset="0"/>
              <a:cs typeface="Times New Roman" panose="02020603050405020304" pitchFamily="18" charset="0"/>
            </a:endParaRPr>
          </a:p>
          <a:p>
            <a:pPr>
              <a:spcAft>
                <a:spcPts val="600"/>
              </a:spcAft>
              <a:buFont typeface="Times New Roman" panose="02020603050405020304" pitchFamily="18" charset="0"/>
              <a:buAutoNum type="arabicPeriod"/>
            </a:pPr>
            <a:r>
              <a:rPr lang="en-US" altLang="en-US" sz="2400" dirty="0">
                <a:latin typeface="Times New Roman" panose="02020603050405020304" pitchFamily="18" charset="0"/>
                <a:cs typeface="Times New Roman" panose="02020603050405020304" pitchFamily="18" charset="0"/>
              </a:rPr>
              <a:t>Matlab code is included in [1] and is reproduced on the next pages.</a:t>
            </a:r>
          </a:p>
        </p:txBody>
      </p:sp>
      <p:sp>
        <p:nvSpPr>
          <p:cNvPr id="22534" name="Title 1"/>
          <p:cNvSpPr>
            <a:spLocks noGrp="1"/>
          </p:cNvSpPr>
          <p:nvPr>
            <p:ph type="title"/>
          </p:nvPr>
        </p:nvSpPr>
        <p:spPr>
          <a:xfrm>
            <a:off x="381000" y="990600"/>
            <a:ext cx="8382000" cy="723900"/>
          </a:xfrm>
        </p:spPr>
        <p:txBody>
          <a:bodyPr/>
          <a:lstStyle/>
          <a:p>
            <a:r>
              <a:rPr lang="en-US" altLang="en-US" smtClean="0"/>
              <a:t>Computing the Camera Characteristic Curve</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itle 1"/>
          <p:cNvSpPr>
            <a:spLocks noGrp="1"/>
          </p:cNvSpPr>
          <p:nvPr>
            <p:ph type="title"/>
          </p:nvPr>
        </p:nvSpPr>
        <p:spPr/>
        <p:txBody>
          <a:bodyPr/>
          <a:lstStyle/>
          <a:p>
            <a:r>
              <a:rPr lang="en-US" altLang="en-US" smtClean="0"/>
              <a:t>Primary References</a:t>
            </a:r>
          </a:p>
        </p:txBody>
      </p:sp>
      <p:sp>
        <p:nvSpPr>
          <p:cNvPr id="5126" name="TextBox 5"/>
          <p:cNvSpPr txBox="1">
            <a:spLocks noChangeArrowheads="1"/>
          </p:cNvSpPr>
          <p:nvPr/>
        </p:nvSpPr>
        <p:spPr bwMode="auto">
          <a:xfrm>
            <a:off x="381000" y="1879600"/>
            <a:ext cx="838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000" dirty="0">
                <a:latin typeface="Times New Roman" panose="02020603050405020304" pitchFamily="18" charset="0"/>
                <a:cs typeface="Times New Roman" panose="02020603050405020304" pitchFamily="18" charset="0"/>
              </a:rPr>
              <a:t>[1] Paul E. </a:t>
            </a:r>
            <a:r>
              <a:rPr lang="en-US" altLang="en-US" sz="2000" dirty="0" err="1">
                <a:latin typeface="Times New Roman" panose="02020603050405020304" pitchFamily="18" charset="0"/>
                <a:cs typeface="Times New Roman" panose="02020603050405020304" pitchFamily="18" charset="0"/>
              </a:rPr>
              <a:t>Debevec</a:t>
            </a:r>
            <a:r>
              <a:rPr lang="en-US" altLang="en-US" sz="2000" dirty="0">
                <a:latin typeface="Times New Roman" panose="02020603050405020304" pitchFamily="18" charset="0"/>
                <a:cs typeface="Times New Roman" panose="02020603050405020304" pitchFamily="18" charset="0"/>
              </a:rPr>
              <a:t> and </a:t>
            </a:r>
            <a:r>
              <a:rPr lang="en-US" altLang="en-US" sz="2000" dirty="0" err="1">
                <a:latin typeface="Times New Roman" panose="02020603050405020304" pitchFamily="18" charset="0"/>
                <a:cs typeface="Times New Roman" panose="02020603050405020304" pitchFamily="18" charset="0"/>
              </a:rPr>
              <a:t>Jitendra</a:t>
            </a:r>
            <a:r>
              <a:rPr lang="en-US" altLang="en-US" sz="2000" dirty="0">
                <a:latin typeface="Times New Roman" panose="02020603050405020304" pitchFamily="18" charset="0"/>
                <a:cs typeface="Times New Roman" panose="02020603050405020304" pitchFamily="18" charset="0"/>
              </a:rPr>
              <a:t> Malik. “Recovering high dynamic range radiance maps from photographs.” In ACM SIGGRAPH 2008 classes (SIGGRAPH '08).  ACM, New York, NY, USA, Article 31, 10 pages. </a:t>
            </a:r>
          </a:p>
        </p:txBody>
      </p:sp>
      <p:sp>
        <p:nvSpPr>
          <p:cNvPr id="5127" name="TextBox 6"/>
          <p:cNvSpPr txBox="1">
            <a:spLocks noChangeArrowheads="1"/>
          </p:cNvSpPr>
          <p:nvPr/>
        </p:nvSpPr>
        <p:spPr bwMode="auto">
          <a:xfrm>
            <a:off x="381000" y="3048000"/>
            <a:ext cx="838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000">
                <a:latin typeface="Times New Roman" panose="02020603050405020304" pitchFamily="18" charset="0"/>
                <a:cs typeface="Times New Roman" panose="02020603050405020304" pitchFamily="18" charset="0"/>
              </a:rPr>
              <a:t>[2] Paul E. Debevec’s web pages on HDR: </a:t>
            </a:r>
            <a:r>
              <a:rPr lang="en-US" altLang="en-US" sz="2000">
                <a:latin typeface="Courier New" panose="02070309020205020404" pitchFamily="49" charset="0"/>
                <a:cs typeface="Courier New" panose="02070309020205020404" pitchFamily="49" charset="0"/>
                <a:hlinkClick r:id="rId3"/>
              </a:rPr>
              <a:t>http://ict.debevec.org/~debevec/Research/HDR/</a:t>
            </a:r>
            <a:endParaRPr lang="en-US" altLang="en-US" sz="2000">
              <a:latin typeface="Courier New" panose="02070309020205020404" pitchFamily="49" charset="0"/>
              <a:cs typeface="Courier New" panose="02070309020205020404" pitchFamily="49" charset="0"/>
            </a:endParaRPr>
          </a:p>
        </p:txBody>
      </p:sp>
      <p:sp>
        <p:nvSpPr>
          <p:cNvPr id="5128" name="TextBox 7"/>
          <p:cNvSpPr txBox="1">
            <a:spLocks noChangeArrowheads="1"/>
          </p:cNvSpPr>
          <p:nvPr/>
        </p:nvSpPr>
        <p:spPr bwMode="auto">
          <a:xfrm>
            <a:off x="381000" y="3886200"/>
            <a:ext cx="8382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000" dirty="0">
                <a:latin typeface="Times New Roman" panose="02020603050405020304" pitchFamily="18" charset="0"/>
                <a:cs typeface="Times New Roman" panose="02020603050405020304" pitchFamily="18" charset="0"/>
              </a:rPr>
              <a:t>[3] </a:t>
            </a:r>
            <a:r>
              <a:rPr lang="en-US" altLang="en-US" sz="2000" dirty="0" err="1">
                <a:latin typeface="Times New Roman" panose="02020603050405020304" pitchFamily="18" charset="0"/>
                <a:cs typeface="Times New Roman" panose="02020603050405020304" pitchFamily="18" charset="0"/>
              </a:rPr>
              <a:t>Raanan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Fattal</a:t>
            </a:r>
            <a:r>
              <a:rPr lang="en-US" altLang="en-US" sz="2000" dirty="0">
                <a:latin typeface="Times New Roman" panose="02020603050405020304" pitchFamily="18" charset="0"/>
                <a:cs typeface="Times New Roman" panose="02020603050405020304" pitchFamily="18" charset="0"/>
              </a:rPr>
              <a:t>, Dani </a:t>
            </a:r>
            <a:r>
              <a:rPr lang="en-US" altLang="en-US" sz="2000" dirty="0" err="1">
                <a:latin typeface="Times New Roman" panose="02020603050405020304" pitchFamily="18" charset="0"/>
                <a:cs typeface="Times New Roman" panose="02020603050405020304" pitchFamily="18" charset="0"/>
              </a:rPr>
              <a:t>Lischinski</a:t>
            </a:r>
            <a:r>
              <a:rPr lang="en-US" altLang="en-US" sz="2000" dirty="0">
                <a:latin typeface="Times New Roman" panose="02020603050405020304" pitchFamily="18" charset="0"/>
                <a:cs typeface="Times New Roman" panose="02020603050405020304" pitchFamily="18" charset="0"/>
              </a:rPr>
              <a:t>, and Michael </a:t>
            </a:r>
            <a:r>
              <a:rPr lang="en-US" altLang="en-US" sz="2000" dirty="0" err="1">
                <a:latin typeface="Times New Roman" panose="02020603050405020304" pitchFamily="18" charset="0"/>
                <a:cs typeface="Times New Roman" panose="02020603050405020304" pitchFamily="18" charset="0"/>
              </a:rPr>
              <a:t>Werman</a:t>
            </a:r>
            <a:r>
              <a:rPr lang="en-US" altLang="en-US" sz="2000" dirty="0">
                <a:latin typeface="Times New Roman" panose="02020603050405020304" pitchFamily="18" charset="0"/>
                <a:cs typeface="Times New Roman" panose="02020603050405020304" pitchFamily="18" charset="0"/>
              </a:rPr>
              <a:t>. “Gradient domain high dynamic range compression.” In </a:t>
            </a:r>
            <a:r>
              <a:rPr lang="en-US" altLang="en-US" sz="2000" i="1" dirty="0">
                <a:latin typeface="Times New Roman" panose="02020603050405020304" pitchFamily="18" charset="0"/>
                <a:cs typeface="Times New Roman" panose="02020603050405020304" pitchFamily="18" charset="0"/>
              </a:rPr>
              <a:t>Proceedings of the 29th annual conference on Computer graphics and interactive techniques</a:t>
            </a:r>
            <a:r>
              <a:rPr lang="en-US" altLang="en-US" sz="2000" dirty="0">
                <a:latin typeface="Times New Roman" panose="02020603050405020304" pitchFamily="18" charset="0"/>
                <a:cs typeface="Times New Roman" panose="02020603050405020304" pitchFamily="18" charset="0"/>
              </a:rPr>
              <a:t> (SIGGRAPH '02). ACM, New York, NY, USA, 249-256.</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71600" y="1828800"/>
            <a:ext cx="6400800" cy="4154488"/>
          </a:xfrm>
          <a:prstGeom prst="rect">
            <a:avLst/>
          </a:prstGeom>
          <a:solidFill>
            <a:schemeClr val="bg1"/>
          </a:solidFill>
          <a:ln w="9525">
            <a:solidFill>
              <a:schemeClr val="tx1"/>
            </a:solidFill>
          </a:ln>
          <a:effectLst>
            <a:outerShdw blurRad="50800" dist="63500" dir="2700000" algn="tl" rotWithShape="0">
              <a:prstClr val="black">
                <a:alpha val="50000"/>
              </a:prstClr>
            </a:outerShdw>
          </a:effectLst>
        </p:spPr>
        <p:txBody>
          <a:bodyPr>
            <a:spAutoFit/>
          </a:bodyPr>
          <a:lstStyle/>
          <a:p>
            <a:pPr>
              <a:defRPr/>
            </a:pPr>
            <a:r>
              <a:rPr lang="en-US" sz="1100" dirty="0">
                <a:solidFill>
                  <a:srgbClr val="008000"/>
                </a:solidFill>
                <a:latin typeface="Bitstream Vera Sans Mono" pitchFamily="49" charset="0"/>
                <a:cs typeface="Arial" charset="0"/>
              </a:rPr>
              <a:t>%</a:t>
            </a:r>
          </a:p>
          <a:p>
            <a:pPr>
              <a:defRPr/>
            </a:pPr>
            <a:r>
              <a:rPr lang="en-US" sz="1100" dirty="0">
                <a:solidFill>
                  <a:srgbClr val="008000"/>
                </a:solidFill>
                <a:latin typeface="Bitstream Vera Sans Mono" pitchFamily="49" charset="0"/>
                <a:cs typeface="Arial" charset="0"/>
              </a:rPr>
              <a:t>% </a:t>
            </a:r>
            <a:r>
              <a:rPr lang="en-US" sz="1100" dirty="0" err="1">
                <a:solidFill>
                  <a:srgbClr val="008000"/>
                </a:solidFill>
                <a:latin typeface="Bitstream Vera Sans Mono" pitchFamily="49" charset="0"/>
                <a:cs typeface="Arial" charset="0"/>
              </a:rPr>
              <a:t>gsolve.m</a:t>
            </a:r>
            <a:r>
              <a:rPr lang="en-US" sz="1100" dirty="0">
                <a:solidFill>
                  <a:srgbClr val="008000"/>
                </a:solidFill>
                <a:latin typeface="Bitstream Vera Sans Mono" pitchFamily="49" charset="0"/>
                <a:cs typeface="Arial" charset="0"/>
              </a:rPr>
              <a:t> </a:t>
            </a:r>
            <a:r>
              <a:rPr lang="en-US" sz="1100" dirty="0">
                <a:solidFill>
                  <a:srgbClr val="008000"/>
                </a:solidFill>
                <a:latin typeface="Times New Roman"/>
                <a:cs typeface="Times New Roman"/>
              </a:rPr>
              <a:t>̶</a:t>
            </a:r>
            <a:r>
              <a:rPr lang="en-US" sz="1100" dirty="0">
                <a:solidFill>
                  <a:srgbClr val="008000"/>
                </a:solidFill>
                <a:latin typeface="Bitstream Vera Sans Mono" pitchFamily="49" charset="0"/>
                <a:cs typeface="Arial" charset="0"/>
              </a:rPr>
              <a:t> Solve for imaging system response function</a:t>
            </a:r>
          </a:p>
          <a:p>
            <a:pPr>
              <a:defRPr/>
            </a:pPr>
            <a:r>
              <a:rPr lang="en-US" sz="1100" dirty="0">
                <a:solidFill>
                  <a:srgbClr val="008000"/>
                </a:solidFill>
                <a:latin typeface="Bitstream Vera Sans Mono" pitchFamily="49" charset="0"/>
                <a:cs typeface="Arial" charset="0"/>
              </a:rPr>
              <a:t>%</a:t>
            </a:r>
          </a:p>
          <a:p>
            <a:pPr>
              <a:defRPr/>
            </a:pPr>
            <a:r>
              <a:rPr lang="en-US" sz="1100" dirty="0">
                <a:solidFill>
                  <a:srgbClr val="008000"/>
                </a:solidFill>
                <a:latin typeface="Bitstream Vera Sans Mono" pitchFamily="49" charset="0"/>
                <a:cs typeface="Arial" charset="0"/>
              </a:rPr>
              <a:t>% Given a set of pixel values observed for several pixels in several</a:t>
            </a:r>
          </a:p>
          <a:p>
            <a:pPr>
              <a:defRPr/>
            </a:pPr>
            <a:r>
              <a:rPr lang="en-US" sz="1100" dirty="0">
                <a:solidFill>
                  <a:srgbClr val="008000"/>
                </a:solidFill>
                <a:latin typeface="Bitstream Vera Sans Mono" pitchFamily="49" charset="0"/>
                <a:cs typeface="Arial" charset="0"/>
              </a:rPr>
              <a:t>% images with different exposure times, this function returns the</a:t>
            </a:r>
          </a:p>
          <a:p>
            <a:pPr>
              <a:defRPr/>
            </a:pPr>
            <a:r>
              <a:rPr lang="en-US" sz="1100" dirty="0">
                <a:solidFill>
                  <a:srgbClr val="008000"/>
                </a:solidFill>
                <a:latin typeface="Bitstream Vera Sans Mono" pitchFamily="49" charset="0"/>
                <a:cs typeface="Arial" charset="0"/>
              </a:rPr>
              <a:t>% imaging system’s response function g as well as the log film irradiance</a:t>
            </a:r>
          </a:p>
          <a:p>
            <a:pPr>
              <a:defRPr/>
            </a:pPr>
            <a:r>
              <a:rPr lang="en-US" sz="1100" dirty="0">
                <a:solidFill>
                  <a:srgbClr val="008000"/>
                </a:solidFill>
                <a:latin typeface="Bitstream Vera Sans Mono" pitchFamily="49" charset="0"/>
                <a:cs typeface="Arial" charset="0"/>
              </a:rPr>
              <a:t>% values for the observed pixels.</a:t>
            </a:r>
          </a:p>
          <a:p>
            <a:pPr>
              <a:defRPr/>
            </a:pPr>
            <a:r>
              <a:rPr lang="en-US" sz="1100" dirty="0">
                <a:solidFill>
                  <a:srgbClr val="008000"/>
                </a:solidFill>
                <a:latin typeface="Bitstream Vera Sans Mono" pitchFamily="49" charset="0"/>
                <a:cs typeface="Arial" charset="0"/>
              </a:rPr>
              <a:t>%</a:t>
            </a:r>
          </a:p>
          <a:p>
            <a:pPr>
              <a:defRPr/>
            </a:pPr>
            <a:r>
              <a:rPr lang="en-US" sz="1100" dirty="0">
                <a:solidFill>
                  <a:srgbClr val="008000"/>
                </a:solidFill>
                <a:latin typeface="Bitstream Vera Sans Mono" pitchFamily="49" charset="0"/>
                <a:cs typeface="Arial" charset="0"/>
              </a:rPr>
              <a:t>% Assumes:</a:t>
            </a:r>
          </a:p>
          <a:p>
            <a:pPr>
              <a:defRPr/>
            </a:pPr>
            <a:r>
              <a:rPr lang="en-US" sz="1100" dirty="0">
                <a:solidFill>
                  <a:srgbClr val="008000"/>
                </a:solidFill>
                <a:latin typeface="Bitstream Vera Sans Mono" pitchFamily="49" charset="0"/>
                <a:cs typeface="Arial" charset="0"/>
              </a:rPr>
              <a:t>%</a:t>
            </a:r>
          </a:p>
          <a:p>
            <a:pPr>
              <a:defRPr/>
            </a:pPr>
            <a:r>
              <a:rPr lang="en-US" sz="1100" dirty="0">
                <a:solidFill>
                  <a:srgbClr val="008000"/>
                </a:solidFill>
                <a:latin typeface="Bitstream Vera Sans Mono" pitchFamily="49" charset="0"/>
                <a:cs typeface="Arial" charset="0"/>
              </a:rPr>
              <a:t>% </a:t>
            </a:r>
            <a:r>
              <a:rPr lang="en-US" sz="1100" dirty="0" err="1">
                <a:solidFill>
                  <a:srgbClr val="008000"/>
                </a:solidFill>
                <a:latin typeface="Bitstream Vera Sans Mono" pitchFamily="49" charset="0"/>
                <a:cs typeface="Arial" charset="0"/>
              </a:rPr>
              <a:t>Zmin</a:t>
            </a:r>
            <a:r>
              <a:rPr lang="en-US" sz="1100" dirty="0">
                <a:solidFill>
                  <a:srgbClr val="008000"/>
                </a:solidFill>
                <a:latin typeface="Bitstream Vera Sans Mono" pitchFamily="49" charset="0"/>
                <a:cs typeface="Arial" charset="0"/>
              </a:rPr>
              <a:t> = 0</a:t>
            </a:r>
          </a:p>
          <a:p>
            <a:pPr>
              <a:defRPr/>
            </a:pPr>
            <a:r>
              <a:rPr lang="en-US" sz="1100" dirty="0">
                <a:solidFill>
                  <a:srgbClr val="008000"/>
                </a:solidFill>
                <a:latin typeface="Bitstream Vera Sans Mono" pitchFamily="49" charset="0"/>
                <a:cs typeface="Arial" charset="0"/>
              </a:rPr>
              <a:t>% </a:t>
            </a:r>
            <a:r>
              <a:rPr lang="en-US" sz="1100" dirty="0" err="1">
                <a:solidFill>
                  <a:srgbClr val="008000"/>
                </a:solidFill>
                <a:latin typeface="Bitstream Vera Sans Mono" pitchFamily="49" charset="0"/>
                <a:cs typeface="Arial" charset="0"/>
              </a:rPr>
              <a:t>Zmax</a:t>
            </a:r>
            <a:r>
              <a:rPr lang="en-US" sz="1100" dirty="0">
                <a:solidFill>
                  <a:srgbClr val="008000"/>
                </a:solidFill>
                <a:latin typeface="Bitstream Vera Sans Mono" pitchFamily="49" charset="0"/>
                <a:cs typeface="Arial" charset="0"/>
              </a:rPr>
              <a:t> = 255</a:t>
            </a:r>
          </a:p>
          <a:p>
            <a:pPr>
              <a:defRPr/>
            </a:pPr>
            <a:r>
              <a:rPr lang="en-US" sz="1100" dirty="0">
                <a:solidFill>
                  <a:srgbClr val="008000"/>
                </a:solidFill>
                <a:latin typeface="Bitstream Vera Sans Mono" pitchFamily="49" charset="0"/>
                <a:cs typeface="Arial" charset="0"/>
              </a:rPr>
              <a:t>%</a:t>
            </a:r>
          </a:p>
          <a:p>
            <a:pPr>
              <a:defRPr/>
            </a:pPr>
            <a:r>
              <a:rPr lang="en-US" sz="1100" dirty="0">
                <a:solidFill>
                  <a:srgbClr val="008000"/>
                </a:solidFill>
                <a:latin typeface="Bitstream Vera Sans Mono" pitchFamily="49" charset="0"/>
                <a:cs typeface="Arial" charset="0"/>
              </a:rPr>
              <a:t>% Arguments:</a:t>
            </a:r>
          </a:p>
          <a:p>
            <a:pPr>
              <a:defRPr/>
            </a:pPr>
            <a:r>
              <a:rPr lang="en-US" sz="1100" dirty="0">
                <a:solidFill>
                  <a:srgbClr val="008000"/>
                </a:solidFill>
                <a:latin typeface="Bitstream Vera Sans Mono" pitchFamily="49" charset="0"/>
                <a:cs typeface="Arial" charset="0"/>
              </a:rPr>
              <a:t>%</a:t>
            </a:r>
          </a:p>
          <a:p>
            <a:pPr>
              <a:defRPr/>
            </a:pPr>
            <a:r>
              <a:rPr lang="en-US" sz="1100" dirty="0">
                <a:solidFill>
                  <a:srgbClr val="008000"/>
                </a:solidFill>
                <a:latin typeface="Bitstream Vera Sans Mono" pitchFamily="49" charset="0"/>
                <a:cs typeface="Arial" charset="0"/>
              </a:rPr>
              <a:t>% Z(</a:t>
            </a:r>
            <a:r>
              <a:rPr lang="en-US" sz="1100" dirty="0" err="1">
                <a:solidFill>
                  <a:srgbClr val="008000"/>
                </a:solidFill>
                <a:latin typeface="Bitstream Vera Sans Mono" pitchFamily="49" charset="0"/>
                <a:cs typeface="Arial" charset="0"/>
              </a:rPr>
              <a:t>i,j</a:t>
            </a:r>
            <a:r>
              <a:rPr lang="en-US" sz="1100" dirty="0">
                <a:solidFill>
                  <a:srgbClr val="008000"/>
                </a:solidFill>
                <a:latin typeface="Bitstream Vera Sans Mono" pitchFamily="49" charset="0"/>
                <a:cs typeface="Arial" charset="0"/>
              </a:rPr>
              <a:t>) is the pixel values of pixel location number </a:t>
            </a:r>
            <a:r>
              <a:rPr lang="en-US" sz="1100" dirty="0" err="1">
                <a:solidFill>
                  <a:srgbClr val="008000"/>
                </a:solidFill>
                <a:latin typeface="Bitstream Vera Sans Mono" pitchFamily="49" charset="0"/>
                <a:cs typeface="Arial" charset="0"/>
              </a:rPr>
              <a:t>i</a:t>
            </a:r>
            <a:r>
              <a:rPr lang="en-US" sz="1100" dirty="0">
                <a:solidFill>
                  <a:srgbClr val="008000"/>
                </a:solidFill>
                <a:latin typeface="Bitstream Vera Sans Mono" pitchFamily="49" charset="0"/>
                <a:cs typeface="Arial" charset="0"/>
              </a:rPr>
              <a:t> in image j</a:t>
            </a:r>
          </a:p>
          <a:p>
            <a:pPr>
              <a:defRPr/>
            </a:pPr>
            <a:r>
              <a:rPr lang="en-US" sz="1100" dirty="0">
                <a:solidFill>
                  <a:srgbClr val="008000"/>
                </a:solidFill>
                <a:latin typeface="Bitstream Vera Sans Mono" pitchFamily="49" charset="0"/>
                <a:cs typeface="Arial" charset="0"/>
              </a:rPr>
              <a:t>% B(j) is the log delta t, or log shutter speed, for image j</a:t>
            </a:r>
          </a:p>
          <a:p>
            <a:pPr>
              <a:defRPr/>
            </a:pPr>
            <a:r>
              <a:rPr lang="en-US" sz="1100" dirty="0">
                <a:solidFill>
                  <a:srgbClr val="008000"/>
                </a:solidFill>
                <a:latin typeface="Bitstream Vera Sans Mono" pitchFamily="49" charset="0"/>
                <a:cs typeface="Arial" charset="0"/>
              </a:rPr>
              <a:t>% l is </a:t>
            </a:r>
            <a:r>
              <a:rPr lang="en-US" sz="1100" dirty="0" err="1">
                <a:solidFill>
                  <a:srgbClr val="008000"/>
                </a:solidFill>
                <a:latin typeface="Bitstream Vera Sans Mono" pitchFamily="49" charset="0"/>
                <a:cs typeface="Arial" charset="0"/>
              </a:rPr>
              <a:t>lamdba</a:t>
            </a:r>
            <a:r>
              <a:rPr lang="en-US" sz="1100" dirty="0">
                <a:solidFill>
                  <a:srgbClr val="008000"/>
                </a:solidFill>
                <a:latin typeface="Bitstream Vera Sans Mono" pitchFamily="49" charset="0"/>
                <a:cs typeface="Arial" charset="0"/>
              </a:rPr>
              <a:t>, the constant that determines the amount of smoothness</a:t>
            </a:r>
          </a:p>
          <a:p>
            <a:pPr>
              <a:defRPr/>
            </a:pPr>
            <a:r>
              <a:rPr lang="en-US" sz="1100" dirty="0">
                <a:solidFill>
                  <a:srgbClr val="008000"/>
                </a:solidFill>
                <a:latin typeface="Bitstream Vera Sans Mono" pitchFamily="49" charset="0"/>
                <a:cs typeface="Arial" charset="0"/>
              </a:rPr>
              <a:t>% w(z) is the weighting function value for pixel value z</a:t>
            </a:r>
          </a:p>
          <a:p>
            <a:pPr>
              <a:defRPr/>
            </a:pPr>
            <a:r>
              <a:rPr lang="en-US" sz="1100" dirty="0">
                <a:solidFill>
                  <a:srgbClr val="008000"/>
                </a:solidFill>
                <a:latin typeface="Bitstream Vera Sans Mono" pitchFamily="49" charset="0"/>
                <a:cs typeface="Arial" charset="0"/>
              </a:rPr>
              <a:t>%</a:t>
            </a:r>
          </a:p>
          <a:p>
            <a:pPr>
              <a:defRPr/>
            </a:pPr>
            <a:r>
              <a:rPr lang="en-US" sz="1100" dirty="0">
                <a:solidFill>
                  <a:srgbClr val="008000"/>
                </a:solidFill>
                <a:latin typeface="Bitstream Vera Sans Mono" pitchFamily="49" charset="0"/>
                <a:cs typeface="Arial" charset="0"/>
              </a:rPr>
              <a:t>% Returns:</a:t>
            </a:r>
          </a:p>
          <a:p>
            <a:pPr>
              <a:defRPr/>
            </a:pPr>
            <a:r>
              <a:rPr lang="en-US" sz="1100" dirty="0">
                <a:solidFill>
                  <a:srgbClr val="008000"/>
                </a:solidFill>
                <a:latin typeface="Bitstream Vera Sans Mono" pitchFamily="49" charset="0"/>
                <a:cs typeface="Arial" charset="0"/>
              </a:rPr>
              <a:t>%</a:t>
            </a:r>
          </a:p>
          <a:p>
            <a:pPr>
              <a:defRPr/>
            </a:pPr>
            <a:r>
              <a:rPr lang="en-US" sz="1100" dirty="0">
                <a:solidFill>
                  <a:srgbClr val="008000"/>
                </a:solidFill>
                <a:latin typeface="Bitstream Vera Sans Mono" pitchFamily="49" charset="0"/>
                <a:cs typeface="Arial" charset="0"/>
              </a:rPr>
              <a:t>% g(z) is the log exposure corresponding to pixel value z</a:t>
            </a:r>
          </a:p>
          <a:p>
            <a:pPr>
              <a:defRPr/>
            </a:pPr>
            <a:r>
              <a:rPr lang="en-US" sz="1100" dirty="0">
                <a:solidFill>
                  <a:srgbClr val="008000"/>
                </a:solidFill>
                <a:latin typeface="Bitstream Vera Sans Mono" pitchFamily="49" charset="0"/>
                <a:cs typeface="Arial" charset="0"/>
              </a:rPr>
              <a:t>% </a:t>
            </a:r>
            <a:r>
              <a:rPr lang="en-US" sz="1100" dirty="0" err="1">
                <a:solidFill>
                  <a:srgbClr val="008000"/>
                </a:solidFill>
                <a:latin typeface="Bitstream Vera Sans Mono" pitchFamily="49" charset="0"/>
                <a:cs typeface="Arial" charset="0"/>
              </a:rPr>
              <a:t>lE</a:t>
            </a:r>
            <a:r>
              <a:rPr lang="en-US" sz="1100" dirty="0">
                <a:solidFill>
                  <a:srgbClr val="008000"/>
                </a:solidFill>
                <a:latin typeface="Bitstream Vera Sans Mono" pitchFamily="49" charset="0"/>
                <a:cs typeface="Arial" charset="0"/>
              </a:rPr>
              <a:t>(</a:t>
            </a:r>
            <a:r>
              <a:rPr lang="en-US" sz="1100" dirty="0" err="1">
                <a:solidFill>
                  <a:srgbClr val="008000"/>
                </a:solidFill>
                <a:latin typeface="Bitstream Vera Sans Mono" pitchFamily="49" charset="0"/>
                <a:cs typeface="Arial" charset="0"/>
              </a:rPr>
              <a:t>i</a:t>
            </a:r>
            <a:r>
              <a:rPr lang="en-US" sz="1100" dirty="0">
                <a:solidFill>
                  <a:srgbClr val="008000"/>
                </a:solidFill>
                <a:latin typeface="Bitstream Vera Sans Mono" pitchFamily="49" charset="0"/>
                <a:cs typeface="Arial" charset="0"/>
              </a:rPr>
              <a:t>) is the log film irradiance at pixel location </a:t>
            </a:r>
            <a:r>
              <a:rPr lang="en-US" sz="1100" dirty="0" err="1">
                <a:solidFill>
                  <a:srgbClr val="008000"/>
                </a:solidFill>
                <a:latin typeface="Bitstream Vera Sans Mono" pitchFamily="49" charset="0"/>
                <a:cs typeface="Arial" charset="0"/>
              </a:rPr>
              <a:t>i</a:t>
            </a:r>
            <a:endParaRPr lang="en-US" sz="1100" dirty="0">
              <a:solidFill>
                <a:srgbClr val="008000"/>
              </a:solidFill>
              <a:latin typeface="Bitstream Vera Sans Mono" pitchFamily="49" charset="0"/>
              <a:cs typeface="Arial" charset="0"/>
            </a:endParaRPr>
          </a:p>
        </p:txBody>
      </p:sp>
      <p:sp>
        <p:nvSpPr>
          <p:cNvPr id="23558" name="Title 1"/>
          <p:cNvSpPr>
            <a:spLocks noGrp="1"/>
          </p:cNvSpPr>
          <p:nvPr>
            <p:ph type="title"/>
          </p:nvPr>
        </p:nvSpPr>
        <p:spPr>
          <a:xfrm>
            <a:off x="381000" y="990600"/>
            <a:ext cx="8382000" cy="723900"/>
          </a:xfrm>
        </p:spPr>
        <p:txBody>
          <a:bodyPr/>
          <a:lstStyle/>
          <a:p>
            <a:r>
              <a:rPr lang="en-US" altLang="en-US" smtClean="0"/>
              <a:t>Computing the Camera Characteristic Curve</a:t>
            </a:r>
          </a:p>
        </p:txBody>
      </p:sp>
      <p:sp>
        <p:nvSpPr>
          <p:cNvPr id="23559" name="TextBox 7"/>
          <p:cNvSpPr txBox="1">
            <a:spLocks noChangeArrowheads="1"/>
          </p:cNvSpPr>
          <p:nvPr/>
        </p:nvSpPr>
        <p:spPr bwMode="auto">
          <a:xfrm rot="5400000">
            <a:off x="6685756" y="4671219"/>
            <a:ext cx="2663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eaLnBrk="1" hangingPunct="1"/>
            <a:r>
              <a:rPr lang="en-US" altLang="en-US" sz="1600">
                <a:latin typeface="Times New Roman" panose="02020603050405020304" pitchFamily="18" charset="0"/>
                <a:cs typeface="Times New Roman" panose="02020603050405020304" pitchFamily="18" charset="0"/>
              </a:rPr>
              <a:t>Code: Debevec and Malik [1] </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62100" y="1752600"/>
            <a:ext cx="6019800" cy="4267200"/>
          </a:xfrm>
          <a:prstGeom prst="rect">
            <a:avLst/>
          </a:prstGeom>
          <a:solidFill>
            <a:schemeClr val="bg1"/>
          </a:solidFill>
          <a:ln>
            <a:solidFill>
              <a:schemeClr val="tx1"/>
            </a:solidFill>
          </a:ln>
          <a:effectLst>
            <a:outerShdw blurRad="50800" dist="63500" dir="2700000" algn="tl" rotWithShape="0">
              <a:prstClr val="black">
                <a:alpha val="50000"/>
              </a:prstClr>
            </a:outerShdw>
          </a:effectLst>
        </p:spPr>
        <p:txBody>
          <a:bodyPr/>
          <a:lstStyle/>
          <a:p>
            <a:pPr>
              <a:defRPr/>
            </a:pPr>
            <a:r>
              <a:rPr lang="en-US" sz="1100" dirty="0">
                <a:solidFill>
                  <a:schemeClr val="accent5">
                    <a:lumMod val="50000"/>
                  </a:schemeClr>
                </a:solidFill>
                <a:latin typeface="Bitstream Vera Sans Mono" pitchFamily="49" charset="0"/>
                <a:cs typeface="Arial" charset="0"/>
              </a:rPr>
              <a:t>function</a:t>
            </a:r>
            <a:r>
              <a:rPr lang="en-US" sz="1100" dirty="0">
                <a:latin typeface="Bitstream Vera Sans Mono" pitchFamily="49" charset="0"/>
                <a:cs typeface="Arial" charset="0"/>
              </a:rPr>
              <a:t> [</a:t>
            </a:r>
            <a:r>
              <a:rPr lang="en-US" sz="1100" dirty="0" err="1">
                <a:latin typeface="Bitstream Vera Sans Mono" pitchFamily="49" charset="0"/>
                <a:cs typeface="Arial" charset="0"/>
              </a:rPr>
              <a:t>g,lE</a:t>
            </a:r>
            <a:r>
              <a:rPr lang="en-US" sz="1100" dirty="0">
                <a:latin typeface="Bitstream Vera Sans Mono" pitchFamily="49" charset="0"/>
                <a:cs typeface="Arial" charset="0"/>
              </a:rPr>
              <a:t>]=</a:t>
            </a:r>
            <a:r>
              <a:rPr lang="en-US" sz="1100" dirty="0" err="1">
                <a:latin typeface="Bitstream Vera Sans Mono" pitchFamily="49" charset="0"/>
                <a:cs typeface="Arial" charset="0"/>
              </a:rPr>
              <a:t>gsolve</a:t>
            </a:r>
            <a:r>
              <a:rPr lang="en-US" sz="1100" dirty="0">
                <a:latin typeface="Bitstream Vera Sans Mono" pitchFamily="49" charset="0"/>
                <a:cs typeface="Arial" charset="0"/>
              </a:rPr>
              <a:t>(</a:t>
            </a:r>
            <a:r>
              <a:rPr lang="en-US" sz="1100" dirty="0" err="1">
                <a:latin typeface="Bitstream Vera Sans Mono" pitchFamily="49" charset="0"/>
                <a:cs typeface="Arial" charset="0"/>
              </a:rPr>
              <a:t>Z,B,l,w</a:t>
            </a:r>
            <a:r>
              <a:rPr lang="en-US" sz="1100" dirty="0">
                <a:latin typeface="Bitstream Vera Sans Mono" pitchFamily="49" charset="0"/>
                <a:cs typeface="Arial" charset="0"/>
              </a:rPr>
              <a:t>)</a:t>
            </a:r>
          </a:p>
          <a:p>
            <a:pPr>
              <a:defRPr/>
            </a:pPr>
            <a:r>
              <a:rPr lang="en-US" sz="1100" dirty="0">
                <a:latin typeface="Bitstream Vera Sans Mono" pitchFamily="49" charset="0"/>
                <a:cs typeface="Arial" charset="0"/>
              </a:rPr>
              <a:t>n = 256;</a:t>
            </a:r>
          </a:p>
          <a:p>
            <a:pPr>
              <a:defRPr/>
            </a:pPr>
            <a:r>
              <a:rPr lang="en-US" sz="1100" dirty="0">
                <a:latin typeface="Bitstream Vera Sans Mono" pitchFamily="49" charset="0"/>
                <a:cs typeface="Arial" charset="0"/>
              </a:rPr>
              <a:t>A = zeros(size(Z,1)*size(Z,2)+n+1,n+size(Z,1));</a:t>
            </a:r>
          </a:p>
          <a:p>
            <a:pPr>
              <a:defRPr/>
            </a:pPr>
            <a:r>
              <a:rPr lang="en-US" sz="1100" dirty="0">
                <a:latin typeface="Bitstream Vera Sans Mono" pitchFamily="49" charset="0"/>
                <a:cs typeface="Arial" charset="0"/>
              </a:rPr>
              <a:t>b = zeros(size(A,1),1);</a:t>
            </a:r>
          </a:p>
          <a:p>
            <a:pPr>
              <a:defRPr/>
            </a:pPr>
            <a:r>
              <a:rPr lang="en-US" sz="1100" dirty="0">
                <a:solidFill>
                  <a:srgbClr val="008000"/>
                </a:solidFill>
                <a:latin typeface="Bitstream Vera Sans Mono" pitchFamily="49" charset="0"/>
                <a:cs typeface="Arial" charset="0"/>
              </a:rPr>
              <a:t>%% Include the data-fitting equations</a:t>
            </a:r>
          </a:p>
          <a:p>
            <a:pPr>
              <a:defRPr/>
            </a:pPr>
            <a:r>
              <a:rPr lang="en-US" sz="1100" dirty="0">
                <a:latin typeface="Bitstream Vera Sans Mono" pitchFamily="49" charset="0"/>
                <a:cs typeface="Arial" charset="0"/>
              </a:rPr>
              <a:t>k = 1;</a:t>
            </a:r>
          </a:p>
          <a:p>
            <a:pPr>
              <a:defRPr/>
            </a:pPr>
            <a:r>
              <a:rPr lang="en-US" sz="1100" dirty="0">
                <a:solidFill>
                  <a:schemeClr val="accent5">
                    <a:lumMod val="50000"/>
                  </a:schemeClr>
                </a:solidFill>
                <a:latin typeface="Bitstream Vera Sans Mono" pitchFamily="49" charset="0"/>
                <a:cs typeface="Arial" charset="0"/>
              </a:rPr>
              <a:t>for</a:t>
            </a:r>
            <a:r>
              <a:rPr lang="en-US" sz="1100" dirty="0">
                <a:latin typeface="Bitstream Vera Sans Mono" pitchFamily="49" charset="0"/>
                <a:cs typeface="Arial" charset="0"/>
              </a:rPr>
              <a:t> </a:t>
            </a:r>
            <a:r>
              <a:rPr lang="en-US" sz="1100" dirty="0" err="1">
                <a:latin typeface="Bitstream Vera Sans Mono" pitchFamily="49" charset="0"/>
                <a:cs typeface="Arial" charset="0"/>
              </a:rPr>
              <a:t>i</a:t>
            </a:r>
            <a:r>
              <a:rPr lang="en-US" sz="1100" dirty="0">
                <a:latin typeface="Bitstream Vera Sans Mono" pitchFamily="49" charset="0"/>
                <a:cs typeface="Arial" charset="0"/>
              </a:rPr>
              <a:t>=1:size(Z,1)</a:t>
            </a:r>
          </a:p>
          <a:p>
            <a:pPr>
              <a:defRPr/>
            </a:pPr>
            <a:r>
              <a:rPr lang="en-US" sz="1100" dirty="0">
                <a:latin typeface="Bitstream Vera Sans Mono" pitchFamily="49" charset="0"/>
                <a:cs typeface="Arial" charset="0"/>
              </a:rPr>
              <a:t>    </a:t>
            </a:r>
            <a:r>
              <a:rPr lang="en-US" sz="1100" dirty="0">
                <a:solidFill>
                  <a:schemeClr val="accent5">
                    <a:lumMod val="50000"/>
                  </a:schemeClr>
                </a:solidFill>
                <a:latin typeface="Bitstream Vera Sans Mono" pitchFamily="49" charset="0"/>
                <a:cs typeface="Arial" charset="0"/>
              </a:rPr>
              <a:t>for</a:t>
            </a:r>
            <a:r>
              <a:rPr lang="en-US" sz="1100" dirty="0">
                <a:latin typeface="Bitstream Vera Sans Mono" pitchFamily="49" charset="0"/>
                <a:cs typeface="Arial" charset="0"/>
              </a:rPr>
              <a:t> j=1:size(Z,2)</a:t>
            </a:r>
          </a:p>
          <a:p>
            <a:pPr>
              <a:defRPr/>
            </a:pPr>
            <a:r>
              <a:rPr lang="en-US" sz="1100" dirty="0">
                <a:latin typeface="Bitstream Vera Sans Mono" pitchFamily="49" charset="0"/>
                <a:cs typeface="Arial" charset="0"/>
              </a:rPr>
              <a:t>        </a:t>
            </a:r>
            <a:r>
              <a:rPr lang="en-US" sz="1100" dirty="0" err="1">
                <a:latin typeface="Bitstream Vera Sans Mono" pitchFamily="49" charset="0"/>
                <a:cs typeface="Arial" charset="0"/>
              </a:rPr>
              <a:t>wij</a:t>
            </a:r>
            <a:r>
              <a:rPr lang="en-US" sz="1100" dirty="0">
                <a:latin typeface="Bitstream Vera Sans Mono" pitchFamily="49" charset="0"/>
                <a:cs typeface="Arial" charset="0"/>
              </a:rPr>
              <a:t> = w(Z(</a:t>
            </a:r>
            <a:r>
              <a:rPr lang="en-US" sz="1100" dirty="0" err="1">
                <a:latin typeface="Bitstream Vera Sans Mono" pitchFamily="49" charset="0"/>
                <a:cs typeface="Arial" charset="0"/>
              </a:rPr>
              <a:t>i,j</a:t>
            </a:r>
            <a:r>
              <a:rPr lang="en-US" sz="1100" dirty="0">
                <a:latin typeface="Bitstream Vera Sans Mono" pitchFamily="49" charset="0"/>
                <a:cs typeface="Arial" charset="0"/>
              </a:rPr>
              <a:t>)+1);</a:t>
            </a:r>
          </a:p>
          <a:p>
            <a:pPr>
              <a:defRPr/>
            </a:pPr>
            <a:r>
              <a:rPr lang="en-US" sz="1100" dirty="0">
                <a:latin typeface="Bitstream Vera Sans Mono" pitchFamily="49" charset="0"/>
                <a:cs typeface="Arial" charset="0"/>
              </a:rPr>
              <a:t>        </a:t>
            </a:r>
            <a:r>
              <a:rPr lang="pl-PL" sz="1100" dirty="0">
                <a:latin typeface="Bitstream Vera Sans Mono" pitchFamily="49" charset="0"/>
                <a:cs typeface="Arial" charset="0"/>
              </a:rPr>
              <a:t>A(k,Z(i,j)+1) = wij; A(k,n+i) = </a:t>
            </a:r>
            <a:r>
              <a:rPr lang="en-US" sz="1100" dirty="0">
                <a:latin typeface="Bitstream Vera Sans Mono" pitchFamily="49" charset="0"/>
                <a:cs typeface="Arial" charset="0"/>
              </a:rPr>
              <a:t>-</a:t>
            </a:r>
            <a:r>
              <a:rPr lang="pl-PL" sz="1100" dirty="0">
                <a:latin typeface="Bitstream Vera Sans Mono" pitchFamily="49" charset="0"/>
                <a:cs typeface="Arial" charset="0"/>
              </a:rPr>
              <a:t>wij; b(k,1) = wij * B(i,j);</a:t>
            </a:r>
          </a:p>
          <a:p>
            <a:pPr>
              <a:defRPr/>
            </a:pPr>
            <a:r>
              <a:rPr lang="en-US" sz="1100" dirty="0">
                <a:latin typeface="Bitstream Vera Sans Mono" pitchFamily="49" charset="0"/>
                <a:cs typeface="Arial" charset="0"/>
              </a:rPr>
              <a:t>        k=k+1;</a:t>
            </a:r>
          </a:p>
          <a:p>
            <a:pPr>
              <a:defRPr/>
            </a:pPr>
            <a:r>
              <a:rPr lang="en-US" sz="1100" dirty="0">
                <a:latin typeface="Bitstream Vera Sans Mono" pitchFamily="49" charset="0"/>
                <a:cs typeface="Arial" charset="0"/>
              </a:rPr>
              <a:t>    </a:t>
            </a:r>
            <a:r>
              <a:rPr lang="en-US" sz="1100" dirty="0">
                <a:solidFill>
                  <a:schemeClr val="accent5">
                    <a:lumMod val="50000"/>
                  </a:schemeClr>
                </a:solidFill>
                <a:latin typeface="Bitstream Vera Sans Mono" pitchFamily="49" charset="0"/>
                <a:cs typeface="Arial" charset="0"/>
              </a:rPr>
              <a:t>end</a:t>
            </a:r>
          </a:p>
          <a:p>
            <a:pPr>
              <a:defRPr/>
            </a:pPr>
            <a:r>
              <a:rPr lang="en-US" sz="1100" dirty="0">
                <a:solidFill>
                  <a:schemeClr val="accent5">
                    <a:lumMod val="50000"/>
                  </a:schemeClr>
                </a:solidFill>
                <a:latin typeface="Bitstream Vera Sans Mono" pitchFamily="49" charset="0"/>
                <a:cs typeface="Arial" charset="0"/>
              </a:rPr>
              <a:t>end</a:t>
            </a:r>
          </a:p>
          <a:p>
            <a:pPr>
              <a:defRPr/>
            </a:pPr>
            <a:r>
              <a:rPr lang="en-US" sz="1100" dirty="0">
                <a:solidFill>
                  <a:srgbClr val="008000"/>
                </a:solidFill>
                <a:latin typeface="Bitstream Vera Sans Mono" pitchFamily="49" charset="0"/>
                <a:cs typeface="Arial" charset="0"/>
              </a:rPr>
              <a:t>%% Fix the curve by setting its middle value to 0</a:t>
            </a:r>
          </a:p>
          <a:p>
            <a:pPr>
              <a:defRPr/>
            </a:pPr>
            <a:r>
              <a:rPr lang="en-US" sz="1100" dirty="0">
                <a:latin typeface="Bitstream Vera Sans Mono" pitchFamily="49" charset="0"/>
                <a:cs typeface="Arial" charset="0"/>
              </a:rPr>
              <a:t>A(k,129) = 1;</a:t>
            </a:r>
          </a:p>
          <a:p>
            <a:pPr>
              <a:defRPr/>
            </a:pPr>
            <a:r>
              <a:rPr lang="en-US" sz="1100" dirty="0">
                <a:latin typeface="Bitstream Vera Sans Mono" pitchFamily="49" charset="0"/>
                <a:cs typeface="Arial" charset="0"/>
              </a:rPr>
              <a:t>k=k+1;</a:t>
            </a:r>
          </a:p>
          <a:p>
            <a:pPr>
              <a:defRPr/>
            </a:pPr>
            <a:r>
              <a:rPr lang="en-US" sz="1100" dirty="0">
                <a:solidFill>
                  <a:srgbClr val="008000"/>
                </a:solidFill>
                <a:latin typeface="Bitstream Vera Sans Mono" pitchFamily="49" charset="0"/>
                <a:cs typeface="Arial" charset="0"/>
              </a:rPr>
              <a:t>%% Include the smoothness equations</a:t>
            </a:r>
          </a:p>
          <a:p>
            <a:pPr>
              <a:defRPr/>
            </a:pPr>
            <a:r>
              <a:rPr lang="en-US" sz="1100" dirty="0">
                <a:solidFill>
                  <a:schemeClr val="accent5">
                    <a:lumMod val="50000"/>
                  </a:schemeClr>
                </a:solidFill>
                <a:latin typeface="Bitstream Vera Sans Mono" pitchFamily="49" charset="0"/>
                <a:cs typeface="Arial" charset="0"/>
              </a:rPr>
              <a:t>for</a:t>
            </a:r>
            <a:r>
              <a:rPr lang="en-US" sz="1100" dirty="0">
                <a:latin typeface="Bitstream Vera Sans Mono" pitchFamily="49" charset="0"/>
                <a:cs typeface="Arial" charset="0"/>
              </a:rPr>
              <a:t> </a:t>
            </a:r>
            <a:r>
              <a:rPr lang="en-US" sz="1100" dirty="0" err="1">
                <a:latin typeface="Bitstream Vera Sans Mono" pitchFamily="49" charset="0"/>
                <a:cs typeface="Arial" charset="0"/>
              </a:rPr>
              <a:t>i</a:t>
            </a:r>
            <a:r>
              <a:rPr lang="en-US" sz="1100" dirty="0">
                <a:latin typeface="Bitstream Vera Sans Mono" pitchFamily="49" charset="0"/>
                <a:cs typeface="Arial" charset="0"/>
              </a:rPr>
              <a:t>=1:n-2</a:t>
            </a:r>
          </a:p>
          <a:p>
            <a:pPr>
              <a:defRPr/>
            </a:pPr>
            <a:r>
              <a:rPr lang="en-US" sz="1100" dirty="0">
                <a:latin typeface="Bitstream Vera Sans Mono" pitchFamily="49" charset="0"/>
                <a:cs typeface="Arial" charset="0"/>
              </a:rPr>
              <a:t>    </a:t>
            </a:r>
            <a:r>
              <a:rPr lang="pl-PL" sz="1100" dirty="0">
                <a:latin typeface="Bitstream Vera Sans Mono" pitchFamily="49" charset="0"/>
                <a:cs typeface="Arial" charset="0"/>
              </a:rPr>
              <a:t>A(k,i)=l*w(i+1); A(k,i+1)=</a:t>
            </a:r>
            <a:r>
              <a:rPr lang="en-US" sz="1100" dirty="0">
                <a:latin typeface="Bitstream Vera Sans Mono" pitchFamily="49" charset="0"/>
                <a:cs typeface="Arial" charset="0"/>
              </a:rPr>
              <a:t>-</a:t>
            </a:r>
            <a:r>
              <a:rPr lang="pl-PL" sz="1100" dirty="0">
                <a:latin typeface="Bitstream Vera Sans Mono" pitchFamily="49" charset="0"/>
                <a:cs typeface="Arial" charset="0"/>
              </a:rPr>
              <a:t>2*l*w(i+1); A(k,i+2)=l*w(i+1);</a:t>
            </a:r>
          </a:p>
          <a:p>
            <a:pPr>
              <a:defRPr/>
            </a:pPr>
            <a:r>
              <a:rPr lang="en-US" sz="1100" dirty="0">
                <a:latin typeface="Bitstream Vera Sans Mono" pitchFamily="49" charset="0"/>
                <a:cs typeface="Arial" charset="0"/>
              </a:rPr>
              <a:t>    k=k+1;</a:t>
            </a:r>
          </a:p>
          <a:p>
            <a:pPr>
              <a:defRPr/>
            </a:pPr>
            <a:r>
              <a:rPr lang="en-US" sz="1100" dirty="0">
                <a:solidFill>
                  <a:schemeClr val="accent5">
                    <a:lumMod val="50000"/>
                  </a:schemeClr>
                </a:solidFill>
                <a:latin typeface="Bitstream Vera Sans Mono" pitchFamily="49" charset="0"/>
                <a:cs typeface="Arial" charset="0"/>
              </a:rPr>
              <a:t>end</a:t>
            </a:r>
          </a:p>
          <a:p>
            <a:pPr>
              <a:defRPr/>
            </a:pPr>
            <a:r>
              <a:rPr lang="en-US" sz="1100" dirty="0">
                <a:solidFill>
                  <a:srgbClr val="008000"/>
                </a:solidFill>
                <a:latin typeface="Bitstream Vera Sans Mono" pitchFamily="49" charset="0"/>
                <a:cs typeface="Arial" charset="0"/>
              </a:rPr>
              <a:t>%% Solve the system using SVD</a:t>
            </a:r>
          </a:p>
          <a:p>
            <a:pPr>
              <a:defRPr/>
            </a:pPr>
            <a:r>
              <a:rPr lang="en-US" sz="1100" dirty="0">
                <a:latin typeface="Bitstream Vera Sans Mono" pitchFamily="49" charset="0"/>
                <a:cs typeface="Arial" charset="0"/>
              </a:rPr>
              <a:t>x = A\b;</a:t>
            </a:r>
          </a:p>
          <a:p>
            <a:pPr>
              <a:defRPr/>
            </a:pPr>
            <a:r>
              <a:rPr lang="en-US" sz="1100" dirty="0">
                <a:latin typeface="Bitstream Vera Sans Mono" pitchFamily="49" charset="0"/>
                <a:cs typeface="Arial" charset="0"/>
              </a:rPr>
              <a:t>g = x(1:n);</a:t>
            </a:r>
          </a:p>
          <a:p>
            <a:pPr>
              <a:defRPr/>
            </a:pPr>
            <a:r>
              <a:rPr lang="en-US" sz="1100" dirty="0" err="1">
                <a:latin typeface="Bitstream Vera Sans Mono" pitchFamily="49" charset="0"/>
                <a:cs typeface="Arial" charset="0"/>
              </a:rPr>
              <a:t>lE</a:t>
            </a:r>
            <a:r>
              <a:rPr lang="en-US" sz="1100" dirty="0">
                <a:latin typeface="Bitstream Vera Sans Mono" pitchFamily="49" charset="0"/>
                <a:cs typeface="Arial" charset="0"/>
              </a:rPr>
              <a:t> = x(n+1:size(x,1));</a:t>
            </a:r>
          </a:p>
        </p:txBody>
      </p:sp>
      <p:sp>
        <p:nvSpPr>
          <p:cNvPr id="24582" name="Title 1"/>
          <p:cNvSpPr>
            <a:spLocks noGrp="1"/>
          </p:cNvSpPr>
          <p:nvPr>
            <p:ph type="title"/>
          </p:nvPr>
        </p:nvSpPr>
        <p:spPr>
          <a:xfrm>
            <a:off x="381000" y="990600"/>
            <a:ext cx="8382000" cy="723900"/>
          </a:xfrm>
        </p:spPr>
        <p:txBody>
          <a:bodyPr/>
          <a:lstStyle/>
          <a:p>
            <a:r>
              <a:rPr lang="en-US" altLang="en-US" smtClean="0"/>
              <a:t>Computing the Camera Characteristic Curve</a:t>
            </a:r>
          </a:p>
        </p:txBody>
      </p:sp>
      <p:sp>
        <p:nvSpPr>
          <p:cNvPr id="24583" name="TextBox 7"/>
          <p:cNvSpPr txBox="1">
            <a:spLocks noChangeArrowheads="1"/>
          </p:cNvSpPr>
          <p:nvPr/>
        </p:nvSpPr>
        <p:spPr bwMode="auto">
          <a:xfrm rot="5400000">
            <a:off x="6500019" y="4668044"/>
            <a:ext cx="2663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eaLnBrk="1" hangingPunct="1"/>
            <a:r>
              <a:rPr lang="en-US" altLang="en-US" sz="1600">
                <a:latin typeface="Times New Roman" panose="02020603050405020304" pitchFamily="18" charset="0"/>
                <a:cs typeface="Times New Roman" panose="02020603050405020304" pitchFamily="18" charset="0"/>
              </a:rPr>
              <a:t>Code: Debevec and Malik [1] </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1013"/>
            <a:ext cx="6400800" cy="426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itle 1"/>
          <p:cNvSpPr>
            <a:spLocks noGrp="1"/>
          </p:cNvSpPr>
          <p:nvPr>
            <p:ph type="title"/>
          </p:nvPr>
        </p:nvSpPr>
        <p:spPr>
          <a:xfrm>
            <a:off x="381000" y="914400"/>
            <a:ext cx="8382000" cy="723900"/>
          </a:xfrm>
        </p:spPr>
        <p:txBody>
          <a:bodyPr/>
          <a:lstStyle/>
          <a:p>
            <a:pPr algn="ctr"/>
            <a:r>
              <a:rPr lang="en-US" altLang="en-US" smtClean="0"/>
              <a:t>Example: Sample the Bracketed Image Set</a:t>
            </a:r>
          </a:p>
        </p:txBody>
      </p:sp>
      <p:sp>
        <p:nvSpPr>
          <p:cNvPr id="25607" name="TextBox 7"/>
          <p:cNvSpPr txBox="1">
            <a:spLocks noChangeArrowheads="1"/>
          </p:cNvSpPr>
          <p:nvPr/>
        </p:nvSpPr>
        <p:spPr bwMode="auto">
          <a:xfrm>
            <a:off x="7772400" y="5495925"/>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cs typeface="Times New Roman" panose="02020603050405020304" pitchFamily="18" charset="0"/>
              </a:rPr>
              <a:t>exposure: 1/20s</a:t>
            </a:r>
          </a:p>
        </p:txBody>
      </p:sp>
      <p:sp>
        <p:nvSpPr>
          <p:cNvPr id="11" name="TextBox 10"/>
          <p:cNvSpPr txBox="1"/>
          <p:nvPr/>
        </p:nvSpPr>
        <p:spPr>
          <a:xfrm>
            <a:off x="381000" y="1600200"/>
            <a:ext cx="2362200" cy="1384300"/>
          </a:xfrm>
          <a:prstGeom prst="rect">
            <a:avLst/>
          </a:prstGeom>
          <a:solidFill>
            <a:srgbClr val="FFFF99"/>
          </a:solidFill>
          <a:effectLst>
            <a:outerShdw blurRad="50800" dist="63500" dir="2700000" algn="tl" rotWithShape="0">
              <a:prstClr val="black">
                <a:alpha val="50000"/>
              </a:prstClr>
            </a:outerShdw>
          </a:effectLst>
        </p:spPr>
        <p:txBody>
          <a:bodyPr>
            <a:spAutoFit/>
          </a:bodyPr>
          <a:lstStyle/>
          <a:p>
            <a:pPr>
              <a:defRPr/>
            </a:pPr>
            <a:r>
              <a:rPr lang="en-US" sz="1400" dirty="0">
                <a:latin typeface="Comic Sans MS" pitchFamily="66" charset="0"/>
                <a:cs typeface="Times New Roman" pitchFamily="18" charset="0"/>
              </a:rPr>
              <a:t>1000 pixel locations are selected at random. Pixel values are taken at the those locations from each band of each image in the bracketed set </a:t>
            </a:r>
            <a:r>
              <a:rPr lang="en-US" sz="1400" dirty="0" smtClean="0">
                <a:latin typeface="Comic Sans MS" pitchFamily="66" charset="0"/>
                <a:cs typeface="Times New Roman" pitchFamily="18" charset="0"/>
              </a:rPr>
              <a:t>. </a:t>
            </a:r>
            <a:endParaRPr lang="en-US" sz="1400" dirty="0">
              <a:latin typeface="Comic Sans MS" pitchFamily="66" charset="0"/>
              <a:cs typeface="Times New Roman" pitchFamily="18" charset="0"/>
            </a:endParaRP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13"/>
          <p:cNvPicPr>
            <a:picLocks noChangeAspect="1"/>
          </p:cNvPicPr>
          <p:nvPr/>
        </p:nvPicPr>
        <p:blipFill>
          <a:blip r:embed="rId2">
            <a:extLst>
              <a:ext uri="{28A0092B-C50C-407E-A947-70E740481C1C}">
                <a14:useLocalDpi xmlns:a14="http://schemas.microsoft.com/office/drawing/2010/main" val="0"/>
              </a:ext>
            </a:extLst>
          </a:blip>
          <a:srcRect l="8566" t="3622" r="5548" b="5666"/>
          <a:stretch>
            <a:fillRect/>
          </a:stretch>
        </p:blipFill>
        <p:spPr bwMode="auto">
          <a:xfrm>
            <a:off x="1836738" y="1524000"/>
            <a:ext cx="5470525"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itle 1"/>
          <p:cNvSpPr>
            <a:spLocks noGrp="1"/>
          </p:cNvSpPr>
          <p:nvPr>
            <p:ph type="title"/>
          </p:nvPr>
        </p:nvSpPr>
        <p:spPr>
          <a:xfrm>
            <a:off x="381000" y="914400"/>
            <a:ext cx="8382000" cy="723900"/>
          </a:xfrm>
        </p:spPr>
        <p:txBody>
          <a:bodyPr/>
          <a:lstStyle/>
          <a:p>
            <a:pPr algn="ctr"/>
            <a:r>
              <a:rPr lang="en-US" altLang="en-US" smtClean="0"/>
              <a:t>Example: Camera Characteristic Curves </a:t>
            </a:r>
          </a:p>
        </p:txBody>
      </p:sp>
      <p:sp>
        <p:nvSpPr>
          <p:cNvPr id="11" name="TextBox 10"/>
          <p:cNvSpPr txBox="1"/>
          <p:nvPr/>
        </p:nvSpPr>
        <p:spPr>
          <a:xfrm>
            <a:off x="5807075" y="3340368"/>
            <a:ext cx="2955925" cy="1323439"/>
          </a:xfrm>
          <a:prstGeom prst="rect">
            <a:avLst/>
          </a:prstGeom>
          <a:solidFill>
            <a:srgbClr val="FFFF99"/>
          </a:solidFill>
          <a:effectLst>
            <a:outerShdw blurRad="50800" dist="63500" dir="13500000" algn="tl" rotWithShape="0">
              <a:prstClr val="black">
                <a:alpha val="50000"/>
              </a:prstClr>
            </a:outerShdw>
          </a:effectLst>
        </p:spPr>
        <p:txBody>
          <a:bodyPr wrap="square">
            <a:spAutoFit/>
          </a:bodyPr>
          <a:lstStyle/>
          <a:p>
            <a:pPr>
              <a:defRPr/>
            </a:pPr>
            <a:r>
              <a:rPr lang="en-US" sz="1600" dirty="0">
                <a:latin typeface="Comic Sans MS" pitchFamily="66" charset="0"/>
                <a:cs typeface="Times New Roman" pitchFamily="18" charset="0"/>
              </a:rPr>
              <a:t>R, G, and B curves Generated using the </a:t>
            </a:r>
            <a:r>
              <a:rPr lang="en-US" sz="1600" dirty="0" err="1">
                <a:latin typeface="Comic Sans MS" pitchFamily="66" charset="0"/>
                <a:cs typeface="Times New Roman" pitchFamily="18" charset="0"/>
              </a:rPr>
              <a:t>Debevec</a:t>
            </a:r>
            <a:r>
              <a:rPr lang="en-US" sz="1600" dirty="0">
                <a:latin typeface="Comic Sans MS" pitchFamily="66" charset="0"/>
                <a:cs typeface="Times New Roman" pitchFamily="18" charset="0"/>
              </a:rPr>
              <a:t> and Malik </a:t>
            </a:r>
            <a:r>
              <a:rPr lang="en-US" sz="1600" dirty="0" err="1">
                <a:latin typeface="Comic Sans MS" pitchFamily="66" charset="0"/>
                <a:cs typeface="Times New Roman" pitchFamily="18" charset="0"/>
              </a:rPr>
              <a:t>matlab</a:t>
            </a:r>
            <a:r>
              <a:rPr lang="en-US" sz="1600" dirty="0">
                <a:latin typeface="Comic Sans MS" pitchFamily="66" charset="0"/>
                <a:cs typeface="Times New Roman" pitchFamily="18" charset="0"/>
              </a:rPr>
              <a:t> code (pp </a:t>
            </a:r>
            <a:r>
              <a:rPr lang="en-US" sz="1600" dirty="0" smtClean="0">
                <a:latin typeface="Comic Sans MS" pitchFamily="66" charset="0"/>
                <a:cs typeface="Times New Roman" pitchFamily="18" charset="0"/>
              </a:rPr>
              <a:t>20-21), followed by a hold function to make the curves MND.</a:t>
            </a:r>
            <a:endParaRPr lang="en-US" sz="1600" dirty="0">
              <a:latin typeface="Comic Sans MS" pitchFamily="66" charset="0"/>
              <a:cs typeface="Times New Roman" pitchFamily="18" charset="0"/>
            </a:endParaRP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p:nvPr>
        </p:nvSpPr>
        <p:spPr/>
        <p:txBody>
          <a:bodyPr/>
          <a:lstStyle/>
          <a:p>
            <a:r>
              <a:rPr lang="en-US" altLang="en-US" dirty="0" smtClean="0"/>
              <a:t>Constructing the HDR Irradiance Image</a:t>
            </a:r>
          </a:p>
        </p:txBody>
      </p:sp>
      <p:sp>
        <p:nvSpPr>
          <p:cNvPr id="27654" name="TextBox 9"/>
          <p:cNvSpPr txBox="1">
            <a:spLocks noChangeArrowheads="1"/>
          </p:cNvSpPr>
          <p:nvPr/>
        </p:nvSpPr>
        <p:spPr bwMode="auto">
          <a:xfrm>
            <a:off x="381000" y="1981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From (2) </a:t>
            </a:r>
            <a:r>
              <a:rPr lang="en-US" altLang="en-US" sz="2400" i="1">
                <a:latin typeface="Times New Roman" panose="02020603050405020304" pitchFamily="18" charset="0"/>
                <a:cs typeface="Times New Roman" panose="02020603050405020304" pitchFamily="18" charset="0"/>
              </a:rPr>
              <a:t>E</a:t>
            </a:r>
            <a:r>
              <a:rPr lang="en-US" altLang="en-US" sz="2400" b="1" baseline="-25000">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 the image irradiance at pixel </a:t>
            </a:r>
            <a:r>
              <a:rPr lang="en-US" altLang="en-US" sz="2400" b="1">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 is given by</a:t>
            </a:r>
            <a:endParaRPr lang="en-US" altLang="en-US" sz="2400" baseline="-25000">
              <a:latin typeface="Times New Roman" panose="02020603050405020304" pitchFamily="18" charset="0"/>
              <a:cs typeface="Times New Roman" panose="02020603050405020304" pitchFamily="18" charset="0"/>
            </a:endParaRPr>
          </a:p>
        </p:txBody>
      </p:sp>
      <p:graphicFrame>
        <p:nvGraphicFramePr>
          <p:cNvPr id="27655" name="Object 12"/>
          <p:cNvGraphicFramePr>
            <a:graphicFrameLocks noChangeAspect="1"/>
          </p:cNvGraphicFramePr>
          <p:nvPr>
            <p:extLst>
              <p:ext uri="{D42A27DB-BD31-4B8C-83A1-F6EECF244321}">
                <p14:modId xmlns:p14="http://schemas.microsoft.com/office/powerpoint/2010/main" val="2691110929"/>
              </p:ext>
            </p:extLst>
          </p:nvPr>
        </p:nvGraphicFramePr>
        <p:xfrm>
          <a:off x="1866900" y="4330700"/>
          <a:ext cx="4648200" cy="1193800"/>
        </p:xfrm>
        <a:graphic>
          <a:graphicData uri="http://schemas.openxmlformats.org/presentationml/2006/ole">
            <mc:AlternateContent xmlns:mc="http://schemas.openxmlformats.org/markup-compatibility/2006">
              <mc:Choice xmlns:v="urn:schemas-microsoft-com:vml" Requires="v">
                <p:oleObj spid="_x0000_s27736" name="Equation" r:id="rId3" imgW="2323800" imgH="596880" progId="Equation.DSMT4">
                  <p:embed/>
                </p:oleObj>
              </mc:Choice>
              <mc:Fallback>
                <p:oleObj name="Equation" r:id="rId3" imgW="2323800" imgH="596880" progId="Equation.DSMT4">
                  <p:embed/>
                  <p:pic>
                    <p:nvPicPr>
                      <p:cNvPr id="0" name="Object 12"/>
                      <p:cNvPicPr>
                        <a:picLocks noChangeAspect="1" noChangeArrowheads="1"/>
                      </p:cNvPicPr>
                      <p:nvPr/>
                    </p:nvPicPr>
                    <p:blipFill>
                      <a:blip r:embed="rId4"/>
                      <a:srcRect/>
                      <a:stretch>
                        <a:fillRect/>
                      </a:stretch>
                    </p:blipFill>
                    <p:spPr bwMode="auto">
                      <a:xfrm>
                        <a:off x="1866900" y="4330700"/>
                        <a:ext cx="4648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6" name="TextBox 9"/>
          <p:cNvSpPr txBox="1">
            <a:spLocks noChangeArrowheads="1"/>
          </p:cNvSpPr>
          <p:nvPr/>
        </p:nvSpPr>
        <p:spPr bwMode="auto">
          <a:xfrm>
            <a:off x="381000" y="3429000"/>
            <a:ext cx="8077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dirty="0">
                <a:latin typeface="Times New Roman" panose="02020603050405020304" pitchFamily="18" charset="0"/>
                <a:cs typeface="Times New Roman" panose="02020603050405020304" pitchFamily="18" charset="0"/>
              </a:rPr>
              <a:t>Create the log irradiance map by summing </a:t>
            </a:r>
            <a:r>
              <a:rPr lang="en-US" altLang="en-US" sz="2400" dirty="0" smtClean="0">
                <a:latin typeface="Times New Roman" panose="02020603050405020304" pitchFamily="18" charset="0"/>
                <a:cs typeface="Times New Roman" panose="02020603050405020304" pitchFamily="18" charset="0"/>
              </a:rPr>
              <a:t>from </a:t>
            </a:r>
            <a:r>
              <a:rPr lang="en-US" altLang="en-US" sz="2400" dirty="0">
                <a:latin typeface="Times New Roman" panose="02020603050405020304" pitchFamily="18" charset="0"/>
                <a:cs typeface="Times New Roman" panose="02020603050405020304" pitchFamily="18" charset="0"/>
              </a:rPr>
              <a:t>the bracketed image set using</a:t>
            </a:r>
            <a:endParaRPr lang="en-US" altLang="en-US" sz="2400" baseline="-25000" dirty="0">
              <a:latin typeface="Times New Roman" panose="02020603050405020304" pitchFamily="18" charset="0"/>
              <a:cs typeface="Times New Roman" panose="02020603050405020304" pitchFamily="18" charset="0"/>
            </a:endParaRPr>
          </a:p>
        </p:txBody>
      </p:sp>
      <p:graphicFrame>
        <p:nvGraphicFramePr>
          <p:cNvPr id="27657" name="Object 12"/>
          <p:cNvGraphicFramePr>
            <a:graphicFrameLocks noChangeAspect="1"/>
          </p:cNvGraphicFramePr>
          <p:nvPr>
            <p:extLst>
              <p:ext uri="{D42A27DB-BD31-4B8C-83A1-F6EECF244321}">
                <p14:modId xmlns:p14="http://schemas.microsoft.com/office/powerpoint/2010/main" val="3352333447"/>
              </p:ext>
            </p:extLst>
          </p:nvPr>
        </p:nvGraphicFramePr>
        <p:xfrm>
          <a:off x="2781300" y="2717800"/>
          <a:ext cx="2819400" cy="558800"/>
        </p:xfrm>
        <a:graphic>
          <a:graphicData uri="http://schemas.openxmlformats.org/presentationml/2006/ole">
            <mc:AlternateContent xmlns:mc="http://schemas.openxmlformats.org/markup-compatibility/2006">
              <mc:Choice xmlns:v="urn:schemas-microsoft-com:vml" Requires="v">
                <p:oleObj spid="_x0000_s27737" name="Equation" r:id="rId5" imgW="1409400" imgH="279360" progId="Equation.DSMT4">
                  <p:embed/>
                </p:oleObj>
              </mc:Choice>
              <mc:Fallback>
                <p:oleObj name="Equation" r:id="rId5" imgW="1409400" imgH="279360" progId="Equation.DSMT4">
                  <p:embed/>
                  <p:pic>
                    <p:nvPicPr>
                      <p:cNvPr id="0" name="Object 12"/>
                      <p:cNvPicPr>
                        <a:picLocks noChangeAspect="1" noChangeArrowheads="1"/>
                      </p:cNvPicPr>
                      <p:nvPr/>
                    </p:nvPicPr>
                    <p:blipFill>
                      <a:blip r:embed="rId6"/>
                      <a:srcRect/>
                      <a:stretch>
                        <a:fillRect/>
                      </a:stretch>
                    </p:blipFill>
                    <p:spPr bwMode="auto">
                      <a:xfrm>
                        <a:off x="2781300" y="2717800"/>
                        <a:ext cx="28194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8" name="TextBox 9"/>
          <p:cNvSpPr txBox="1">
            <a:spLocks noChangeArrowheads="1"/>
          </p:cNvSpPr>
          <p:nvPr/>
        </p:nvSpPr>
        <p:spPr bwMode="auto">
          <a:xfrm>
            <a:off x="7772400" y="4545013"/>
            <a:ext cx="9842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r"/>
            <a:r>
              <a:rPr lang="en-US" altLang="en-US" dirty="0" smtClean="0">
                <a:latin typeface="Times New Roman" panose="02020603050405020304" pitchFamily="18" charset="0"/>
                <a:cs typeface="Times New Roman" panose="02020603050405020304" pitchFamily="18" charset="0"/>
              </a:rPr>
              <a:t>(7) </a:t>
            </a:r>
            <a:endParaRPr lang="en-US" altLang="en-US" dirty="0">
              <a:latin typeface="Times New Roman" panose="02020603050405020304" pitchFamily="18" charset="0"/>
              <a:cs typeface="Times New Roman" panose="02020603050405020304" pitchFamily="18" charset="0"/>
            </a:endParaRPr>
          </a:p>
        </p:txBody>
      </p:sp>
      <p:sp>
        <p:nvSpPr>
          <p:cNvPr id="27659" name="TextBox 9"/>
          <p:cNvSpPr txBox="1">
            <a:spLocks noChangeArrowheads="1"/>
          </p:cNvSpPr>
          <p:nvPr/>
        </p:nvSpPr>
        <p:spPr bwMode="auto">
          <a:xfrm>
            <a:off x="381000" y="5570538"/>
            <a:ext cx="807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for each pixel, </a:t>
            </a:r>
            <a:r>
              <a:rPr lang="en-US" altLang="en-US" sz="2400" b="1">
                <a:latin typeface="Times New Roman" panose="02020603050405020304" pitchFamily="18" charset="0"/>
                <a:cs typeface="Times New Roman" panose="02020603050405020304" pitchFamily="18" charset="0"/>
              </a:rPr>
              <a:t>p</a:t>
            </a:r>
            <a:r>
              <a:rPr lang="en-US" altLang="en-US" sz="2400">
                <a:latin typeface="Times New Roman" panose="02020603050405020304" pitchFamily="18" charset="0"/>
                <a:cs typeface="Times New Roman" panose="02020603050405020304" pitchFamily="18" charset="0"/>
              </a:rPr>
              <a:t>.</a:t>
            </a:r>
            <a:endParaRPr lang="en-US" altLang="en-US" sz="2400" baseline="-25000">
              <a:latin typeface="Times New Roman" panose="02020603050405020304" pitchFamily="18" charset="0"/>
              <a:cs typeface="Times New Roman" panose="02020603050405020304" pitchFamily="18" charset="0"/>
            </a:endParaRPr>
          </a:p>
        </p:txBody>
      </p:sp>
      <p:sp>
        <p:nvSpPr>
          <p:cNvPr id="12" name="TextBox 9"/>
          <p:cNvSpPr txBox="1">
            <a:spLocks noChangeArrowheads="1"/>
          </p:cNvSpPr>
          <p:nvPr/>
        </p:nvSpPr>
        <p:spPr bwMode="auto">
          <a:xfrm>
            <a:off x="7702550" y="2761129"/>
            <a:ext cx="9842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r"/>
            <a:r>
              <a:rPr lang="en-US" altLang="en-US" dirty="0" smtClean="0">
                <a:latin typeface="Times New Roman" panose="02020603050405020304" pitchFamily="18" charset="0"/>
                <a:cs typeface="Times New Roman" panose="02020603050405020304" pitchFamily="18" charset="0"/>
              </a:rPr>
              <a:t>(6) </a:t>
            </a:r>
            <a:endParaRPr lang="en-US" alt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5"/>
          <p:cNvPicPr>
            <a:picLocks noChangeAspect="1"/>
          </p:cNvPicPr>
          <p:nvPr/>
        </p:nvPicPr>
        <p:blipFill>
          <a:blip r:embed="rId2">
            <a:extLst>
              <a:ext uri="{28A0092B-C50C-407E-A947-70E740481C1C}">
                <a14:useLocalDpi xmlns:a14="http://schemas.microsoft.com/office/drawing/2010/main" val="0"/>
              </a:ext>
            </a:extLst>
          </a:blip>
          <a:srcRect b="3027"/>
          <a:stretch>
            <a:fillRect/>
          </a:stretch>
        </p:blipFill>
        <p:spPr bwMode="auto">
          <a:xfrm>
            <a:off x="914400" y="1595438"/>
            <a:ext cx="7315200" cy="457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itle 1"/>
          <p:cNvSpPr>
            <a:spLocks noGrp="1"/>
          </p:cNvSpPr>
          <p:nvPr>
            <p:ph type="title"/>
          </p:nvPr>
        </p:nvSpPr>
        <p:spPr>
          <a:xfrm>
            <a:off x="381000" y="914400"/>
            <a:ext cx="8382000" cy="723900"/>
          </a:xfrm>
        </p:spPr>
        <p:txBody>
          <a:bodyPr/>
          <a:lstStyle/>
          <a:p>
            <a:pPr algn="ctr"/>
            <a:r>
              <a:rPr lang="en-US" altLang="en-US" smtClean="0"/>
              <a:t>Example: HDR Log Irradiance Map</a:t>
            </a:r>
          </a:p>
        </p:txBody>
      </p:sp>
      <p:sp>
        <p:nvSpPr>
          <p:cNvPr id="11" name="TextBox 10"/>
          <p:cNvSpPr txBox="1"/>
          <p:nvPr/>
        </p:nvSpPr>
        <p:spPr>
          <a:xfrm>
            <a:off x="381000" y="1600200"/>
            <a:ext cx="2667000" cy="1077913"/>
          </a:xfrm>
          <a:prstGeom prst="rect">
            <a:avLst/>
          </a:prstGeom>
          <a:solidFill>
            <a:srgbClr val="FFFF99"/>
          </a:solidFill>
          <a:effectLst>
            <a:outerShdw blurRad="50800" dist="63500" dir="2700000" algn="tl" rotWithShape="0">
              <a:prstClr val="black">
                <a:alpha val="50000"/>
              </a:prstClr>
            </a:outerShdw>
          </a:effectLst>
        </p:spPr>
        <p:txBody>
          <a:bodyPr>
            <a:spAutoFit/>
          </a:bodyPr>
          <a:lstStyle/>
          <a:p>
            <a:pPr>
              <a:defRPr/>
            </a:pPr>
            <a:r>
              <a:rPr lang="en-US" sz="1600" dirty="0">
                <a:latin typeface="Comic Sans MS" pitchFamily="66" charset="0"/>
                <a:cs typeface="Times New Roman" pitchFamily="18" charset="0"/>
              </a:rPr>
              <a:t>NTSC weighted luminance of log irradiance map. False color shows the full range of intensities.</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25</a:t>
            </a:fld>
            <a:endParaRPr lang="en-US" dirty="0"/>
          </a:p>
        </p:txBody>
      </p:sp>
      <p:sp>
        <p:nvSpPr>
          <p:cNvPr id="8" name="TextBox 7"/>
          <p:cNvSpPr txBox="1"/>
          <p:nvPr/>
        </p:nvSpPr>
        <p:spPr>
          <a:xfrm>
            <a:off x="5105400" y="5105400"/>
            <a:ext cx="3657600" cy="984885"/>
          </a:xfrm>
          <a:prstGeom prst="rect">
            <a:avLst/>
          </a:prstGeom>
          <a:solidFill>
            <a:srgbClr val="FFFF99"/>
          </a:solidFill>
          <a:effectLst>
            <a:outerShdw blurRad="50800" dist="63500" dir="2700000" algn="tl" rotWithShape="0">
              <a:prstClr val="black">
                <a:alpha val="50000"/>
              </a:prstClr>
            </a:outerShdw>
          </a:effectLst>
        </p:spPr>
        <p:txBody>
          <a:bodyPr wrap="square">
            <a:spAutoFit/>
          </a:bodyPr>
          <a:lstStyle/>
          <a:p>
            <a:pPr>
              <a:spcAft>
                <a:spcPts val="600"/>
              </a:spcAft>
              <a:defRPr/>
            </a:pPr>
            <a:r>
              <a:rPr lang="en-US" sz="1600" dirty="0" smtClean="0">
                <a:latin typeface="Comic Sans MS" pitchFamily="66" charset="0"/>
                <a:cs typeface="Times New Roman" pitchFamily="18" charset="0"/>
              </a:rPr>
              <a:t>L = 0.299E</a:t>
            </a:r>
            <a:r>
              <a:rPr lang="en-US" sz="1600" baseline="-25000" dirty="0" smtClean="0">
                <a:latin typeface="Comic Sans MS" pitchFamily="66" charset="0"/>
                <a:cs typeface="Times New Roman" pitchFamily="18" charset="0"/>
              </a:rPr>
              <a:t>red</a:t>
            </a:r>
            <a:r>
              <a:rPr lang="en-US" sz="1600" dirty="0" smtClean="0">
                <a:latin typeface="Comic Sans MS" pitchFamily="66" charset="0"/>
                <a:cs typeface="Times New Roman" pitchFamily="18" charset="0"/>
              </a:rPr>
              <a:t>+0.587E</a:t>
            </a:r>
            <a:r>
              <a:rPr lang="en-US" sz="1600" baseline="-25000" dirty="0" smtClean="0">
                <a:latin typeface="Comic Sans MS" pitchFamily="66" charset="0"/>
                <a:cs typeface="Times New Roman" pitchFamily="18" charset="0"/>
              </a:rPr>
              <a:t>green</a:t>
            </a:r>
            <a:r>
              <a:rPr lang="en-US" sz="1600" dirty="0" smtClean="0">
                <a:latin typeface="Comic Sans MS" pitchFamily="66" charset="0"/>
                <a:cs typeface="Times New Roman" pitchFamily="18" charset="0"/>
              </a:rPr>
              <a:t>+0.114E</a:t>
            </a:r>
            <a:r>
              <a:rPr lang="en-US" sz="1600" baseline="-25000" dirty="0" smtClean="0">
                <a:latin typeface="Comic Sans MS" pitchFamily="66" charset="0"/>
                <a:cs typeface="Times New Roman" pitchFamily="18" charset="0"/>
              </a:rPr>
              <a:t>blue</a:t>
            </a:r>
            <a:endParaRPr lang="en-US" sz="1600" dirty="0" smtClean="0">
              <a:latin typeface="Comic Sans MS" pitchFamily="66" charset="0"/>
              <a:cs typeface="Times New Roman" pitchFamily="18" charset="0"/>
            </a:endParaRPr>
          </a:p>
          <a:p>
            <a:pPr>
              <a:spcAft>
                <a:spcPts val="600"/>
              </a:spcAft>
              <a:defRPr/>
            </a:pPr>
            <a:r>
              <a:rPr lang="en-US" sz="1600" dirty="0" smtClean="0">
                <a:latin typeface="Comic Sans MS" pitchFamily="66" charset="0"/>
                <a:cs typeface="Times New Roman" pitchFamily="18" charset="0"/>
              </a:rPr>
              <a:t>L </a:t>
            </a:r>
            <a:r>
              <a:rPr lang="en-US" sz="1600" dirty="0" smtClean="0">
                <a:latin typeface="Comic Sans MS" pitchFamily="66" charset="0"/>
                <a:cs typeface="Times New Roman" pitchFamily="18" charset="0"/>
                <a:sym typeface="Symbol" panose="05050102010706020507" pitchFamily="18" charset="2"/>
              </a:rPr>
              <a:t> 255{[L-min(L)]/[max(L)-min(L)]}</a:t>
            </a:r>
          </a:p>
          <a:p>
            <a:pPr>
              <a:spcAft>
                <a:spcPts val="600"/>
              </a:spcAft>
              <a:defRPr/>
            </a:pPr>
            <a:r>
              <a:rPr lang="en-US" sz="1600" dirty="0" smtClean="0">
                <a:latin typeface="Comic Sans MS" pitchFamily="66" charset="0"/>
                <a:cs typeface="Times New Roman" pitchFamily="18" charset="0"/>
                <a:sym typeface="Symbol" panose="05050102010706020507" pitchFamily="18" charset="2"/>
              </a:rPr>
              <a:t>image(L),</a:t>
            </a:r>
            <a:r>
              <a:rPr lang="en-US" sz="1600" dirty="0" err="1" smtClean="0">
                <a:latin typeface="Comic Sans MS" pitchFamily="66" charset="0"/>
                <a:cs typeface="Times New Roman" pitchFamily="18" charset="0"/>
                <a:sym typeface="Symbol" panose="05050102010706020507" pitchFamily="18" charset="2"/>
              </a:rPr>
              <a:t>colormap</a:t>
            </a:r>
            <a:r>
              <a:rPr lang="en-US" sz="1600" dirty="0" smtClean="0">
                <a:latin typeface="Comic Sans MS" pitchFamily="66" charset="0"/>
                <a:cs typeface="Times New Roman" pitchFamily="18" charset="0"/>
                <a:sym typeface="Symbol" panose="05050102010706020507" pitchFamily="18" charset="2"/>
              </a:rPr>
              <a:t>(jet(256))</a:t>
            </a:r>
            <a:endParaRPr lang="en-US" sz="1600" dirty="0">
              <a:latin typeface="Comic Sans MS" pitchFamily="66"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5"/>
          <p:cNvPicPr>
            <a:picLocks noChangeAspect="1"/>
          </p:cNvPicPr>
          <p:nvPr/>
        </p:nvPicPr>
        <p:blipFill>
          <a:blip r:embed="rId2">
            <a:extLst>
              <a:ext uri="{28A0092B-C50C-407E-A947-70E740481C1C}">
                <a14:useLocalDpi xmlns:a14="http://schemas.microsoft.com/office/drawing/2010/main" val="0"/>
              </a:ext>
            </a:extLst>
          </a:blip>
          <a:srcRect b="3027"/>
          <a:stretch>
            <a:fillRect/>
          </a:stretch>
        </p:blipFill>
        <p:spPr bwMode="auto">
          <a:xfrm>
            <a:off x="914400" y="1595438"/>
            <a:ext cx="7315200" cy="457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itle 1"/>
          <p:cNvSpPr>
            <a:spLocks noGrp="1"/>
          </p:cNvSpPr>
          <p:nvPr>
            <p:ph type="title"/>
          </p:nvPr>
        </p:nvSpPr>
        <p:spPr>
          <a:xfrm>
            <a:off x="381000" y="914400"/>
            <a:ext cx="8382000" cy="723900"/>
          </a:xfrm>
        </p:spPr>
        <p:txBody>
          <a:bodyPr/>
          <a:lstStyle/>
          <a:p>
            <a:pPr algn="ctr"/>
            <a:r>
              <a:rPr lang="en-US" altLang="en-US" smtClean="0"/>
              <a:t>Example: HDR Log Irradiance Map</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26</a:t>
            </a:fld>
            <a:endParaRPr lang="en-US" dirty="0"/>
          </a:p>
        </p:txBody>
      </p:sp>
    </p:spTree>
    <p:extLst>
      <p:ext uri="{BB962C8B-B14F-4D97-AF65-F5344CB8AC3E}">
        <p14:creationId xmlns:p14="http://schemas.microsoft.com/office/powerpoint/2010/main" val="3261309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itle 1"/>
          <p:cNvSpPr>
            <a:spLocks noGrp="1"/>
          </p:cNvSpPr>
          <p:nvPr>
            <p:ph type="title"/>
          </p:nvPr>
        </p:nvSpPr>
        <p:spPr>
          <a:xfrm>
            <a:off x="381000" y="914400"/>
            <a:ext cx="8382000" cy="723900"/>
          </a:xfrm>
        </p:spPr>
        <p:txBody>
          <a:bodyPr/>
          <a:lstStyle/>
          <a:p>
            <a:pPr algn="ctr"/>
            <a:r>
              <a:rPr lang="en-US" altLang="en-US" dirty="0" smtClean="0"/>
              <a:t>Original Image, 1/20 s Exposure  </a:t>
            </a:r>
          </a:p>
        </p:txBody>
      </p:sp>
      <p:sp>
        <p:nvSpPr>
          <p:cNvPr id="29703" name="TextBox 7"/>
          <p:cNvSpPr txBox="1">
            <a:spLocks noChangeArrowheads="1"/>
          </p:cNvSpPr>
          <p:nvPr/>
        </p:nvSpPr>
        <p:spPr bwMode="auto">
          <a:xfrm>
            <a:off x="7772400" y="5495925"/>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cs typeface="Times New Roman" panose="02020603050405020304" pitchFamily="18" charset="0"/>
              </a:rPr>
              <a:t>exposure: 1/20s</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itle 1"/>
          <p:cNvSpPr>
            <a:spLocks noGrp="1"/>
          </p:cNvSpPr>
          <p:nvPr>
            <p:ph type="title"/>
          </p:nvPr>
        </p:nvSpPr>
        <p:spPr>
          <a:xfrm>
            <a:off x="381000" y="914400"/>
            <a:ext cx="8382000" cy="723900"/>
          </a:xfrm>
        </p:spPr>
        <p:txBody>
          <a:bodyPr/>
          <a:lstStyle/>
          <a:p>
            <a:pPr algn="ctr"/>
            <a:r>
              <a:rPr lang="en-US" altLang="en-US" dirty="0" err="1" smtClean="0"/>
              <a:t>Tonemapped</a:t>
            </a:r>
            <a:r>
              <a:rPr lang="en-US" altLang="en-US" dirty="0" smtClean="0"/>
              <a:t> HDR Combination of BI Set  </a:t>
            </a:r>
          </a:p>
        </p:txBody>
      </p:sp>
      <p:sp>
        <p:nvSpPr>
          <p:cNvPr id="9" name="TextBox 8"/>
          <p:cNvSpPr txBox="1"/>
          <p:nvPr/>
        </p:nvSpPr>
        <p:spPr>
          <a:xfrm>
            <a:off x="160338" y="1947863"/>
            <a:ext cx="1363662" cy="584200"/>
          </a:xfrm>
          <a:prstGeom prst="rect">
            <a:avLst/>
          </a:prstGeom>
          <a:solidFill>
            <a:srgbClr val="FFFF99"/>
          </a:solidFill>
          <a:effectLst>
            <a:outerShdw blurRad="50800" dist="63500" dir="2700000" algn="tl" rotWithShape="0">
              <a:prstClr val="black">
                <a:alpha val="50000"/>
              </a:prstClr>
            </a:outerShdw>
          </a:effectLst>
        </p:spPr>
        <p:txBody>
          <a:bodyPr>
            <a:spAutoFit/>
          </a:bodyPr>
          <a:lstStyle>
            <a:defPPr>
              <a:defRPr lang="en-US"/>
            </a:defPPr>
            <a:lvl1pPr>
              <a:defRPr sz="1600">
                <a:latin typeface="Comic Sans MS" pitchFamily="66" charset="0"/>
                <a:cs typeface="Times New Roman" pitchFamily="18" charset="0"/>
              </a:defRPr>
            </a:lvl1pPr>
          </a:lstStyle>
          <a:p>
            <a:pPr>
              <a:defRPr/>
            </a:pPr>
            <a:r>
              <a:rPr lang="en-US" dirty="0" smtClean="0"/>
              <a:t>Constructed via (4).</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itle 1"/>
          <p:cNvSpPr>
            <a:spLocks noGrp="1"/>
          </p:cNvSpPr>
          <p:nvPr>
            <p:ph type="title"/>
          </p:nvPr>
        </p:nvSpPr>
        <p:spPr>
          <a:xfrm>
            <a:off x="381000" y="914400"/>
            <a:ext cx="8382000" cy="723900"/>
          </a:xfrm>
        </p:spPr>
        <p:txBody>
          <a:bodyPr/>
          <a:lstStyle/>
          <a:p>
            <a:pPr algn="ctr"/>
            <a:r>
              <a:rPr lang="en-US" altLang="en-US" dirty="0" err="1"/>
              <a:t>Tonemapped</a:t>
            </a:r>
            <a:r>
              <a:rPr lang="en-US" altLang="en-US" dirty="0"/>
              <a:t> HDR Combination of BI Set  </a:t>
            </a:r>
            <a:endParaRPr lang="en-US" altLang="en-US" dirty="0" smtClean="0"/>
          </a:p>
        </p:txBody>
      </p:sp>
      <p:sp>
        <p:nvSpPr>
          <p:cNvPr id="9" name="TextBox 8"/>
          <p:cNvSpPr txBox="1"/>
          <p:nvPr/>
        </p:nvSpPr>
        <p:spPr>
          <a:xfrm>
            <a:off x="160338" y="1947863"/>
            <a:ext cx="1363662" cy="1076325"/>
          </a:xfrm>
          <a:prstGeom prst="rect">
            <a:avLst/>
          </a:prstGeom>
          <a:solidFill>
            <a:srgbClr val="FFFF99"/>
          </a:solidFill>
          <a:effectLst>
            <a:outerShdw blurRad="50800" dist="63500" dir="2700000" algn="tl" rotWithShape="0">
              <a:prstClr val="black">
                <a:alpha val="50000"/>
              </a:prstClr>
            </a:outerShdw>
          </a:effectLst>
        </p:spPr>
        <p:txBody>
          <a:bodyPr>
            <a:spAutoFit/>
          </a:bodyPr>
          <a:lstStyle>
            <a:defPPr>
              <a:defRPr lang="en-US"/>
            </a:defPPr>
            <a:lvl1pPr>
              <a:defRPr sz="1600">
                <a:latin typeface="Comic Sans MS" pitchFamily="66" charset="0"/>
                <a:cs typeface="Times New Roman" pitchFamily="18" charset="0"/>
              </a:defRPr>
            </a:lvl1pPr>
          </a:lstStyle>
          <a:p>
            <a:pPr>
              <a:defRPr/>
            </a:pPr>
            <a:r>
              <a:rPr lang="en-US" dirty="0" smtClean="0"/>
              <a:t>Constructed via Adobe Photoshop CS5 v12.0.4.</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29</a:t>
            </a:fld>
            <a:endParaRPr lang="en-US" dirty="0"/>
          </a:p>
        </p:txBody>
      </p:sp>
    </p:spTree>
    <p:extLst>
      <p:ext uri="{BB962C8B-B14F-4D97-AF65-F5344CB8AC3E}">
        <p14:creationId xmlns:p14="http://schemas.microsoft.com/office/powerpoint/2010/main" val="3992256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itle 1"/>
          <p:cNvSpPr>
            <a:spLocks noGrp="1"/>
          </p:cNvSpPr>
          <p:nvPr>
            <p:ph type="title"/>
          </p:nvPr>
        </p:nvSpPr>
        <p:spPr/>
        <p:txBody>
          <a:bodyPr/>
          <a:lstStyle/>
          <a:p>
            <a:r>
              <a:rPr lang="en-US" altLang="en-US" smtClean="0"/>
              <a:t>The Process of Imaging</a:t>
            </a:r>
          </a:p>
        </p:txBody>
      </p:sp>
      <p:pic>
        <p:nvPicPr>
          <p:cNvPr id="5128" name="Picture 6"/>
          <p:cNvPicPr>
            <a:picLocks noChangeAspect="1"/>
          </p:cNvPicPr>
          <p:nvPr/>
        </p:nvPicPr>
        <p:blipFill>
          <a:blip r:embed="rId2"/>
          <a:srcRect/>
          <a:stretch>
            <a:fillRect/>
          </a:stretch>
        </p:blipFill>
        <p:spPr bwMode="auto">
          <a:xfrm>
            <a:off x="331788" y="2133600"/>
            <a:ext cx="8442325" cy="142398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6477000" y="6335713"/>
            <a:ext cx="1782763" cy="369887"/>
          </a:xfrm>
          <a:prstGeom prst="rect">
            <a:avLst/>
          </a:prstGeom>
          <a:solidFill>
            <a:schemeClr val="bg1">
              <a:lumMod val="85000"/>
            </a:schemeClr>
          </a:solidFill>
        </p:spPr>
        <p:txBody>
          <a:bodyPr>
            <a:spAutoFit/>
          </a:bodyPr>
          <a:lstStyle/>
          <a:p>
            <a:pPr eaLnBrk="0" hangingPunct="0">
              <a:defRPr/>
            </a:pPr>
            <a:r>
              <a:rPr lang="en-US" sz="1800" dirty="0">
                <a:latin typeface="Times New Roman" pitchFamily="18" charset="0"/>
                <a:cs typeface="Times New Roman" pitchFamily="18" charset="0"/>
              </a:rPr>
              <a:t>This page ref: [1]</a:t>
            </a:r>
          </a:p>
        </p:txBody>
      </p:sp>
      <p:sp>
        <p:nvSpPr>
          <p:cNvPr id="6152" name="TextBox 9"/>
          <p:cNvSpPr txBox="1">
            <a:spLocks noChangeArrowheads="1"/>
          </p:cNvSpPr>
          <p:nvPr/>
        </p:nvSpPr>
        <p:spPr bwMode="auto">
          <a:xfrm>
            <a:off x="519113" y="3886200"/>
            <a:ext cx="81057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b="1">
                <a:latin typeface="Times New Roman" panose="02020603050405020304" pitchFamily="18" charset="0"/>
                <a:cs typeface="Times New Roman" panose="02020603050405020304" pitchFamily="18" charset="0"/>
              </a:rPr>
              <a:t>Image Acquisition Pipeline. </a:t>
            </a:r>
            <a:r>
              <a:rPr lang="en-US" altLang="en-US" sz="2400">
                <a:latin typeface="Times New Roman" panose="02020603050405020304" pitchFamily="18" charset="0"/>
                <a:cs typeface="Times New Roman" panose="02020603050405020304" pitchFamily="18" charset="0"/>
              </a:rPr>
              <a:t> From scene radiance to pixel values for both film and digital cameras.  Usually all quantities are unknown except for the pixel values and the exposure time. Unknown nonlinear  mappings include exposure, development, scanning, digitization, and remapping. </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 BI Set </a:t>
            </a:r>
            <a:r>
              <a:rPr lang="en-US" dirty="0" smtClean="0">
                <a:sym typeface="Symbol" panose="05050102010706020507" pitchFamily="18" charset="2"/>
              </a:rPr>
              <a:t> </a:t>
            </a:r>
            <a:r>
              <a:rPr lang="en-US" dirty="0" smtClean="0"/>
              <a:t>Camera Curves</a:t>
            </a:r>
            <a:endParaRPr lang="en-US" dirty="0"/>
          </a:p>
        </p:txBody>
      </p:sp>
      <p:sp>
        <p:nvSpPr>
          <p:cNvPr id="3" name="Content Placeholder 2"/>
          <p:cNvSpPr>
            <a:spLocks noGrp="1"/>
          </p:cNvSpPr>
          <p:nvPr>
            <p:ph idx="1"/>
          </p:nvPr>
        </p:nvSpPr>
        <p:spPr>
          <a:xfrm>
            <a:off x="304800" y="1752600"/>
            <a:ext cx="8610600" cy="4063216"/>
          </a:xfrm>
        </p:spPr>
        <p:txBody>
          <a:bodyPr>
            <a:spAutoFit/>
          </a:bodyPr>
          <a:lstStyle/>
          <a:p>
            <a:pPr marL="341313" indent="-341313">
              <a:spcBef>
                <a:spcPts val="0"/>
              </a:spcBef>
              <a:spcAft>
                <a:spcPts val="0"/>
              </a:spcAft>
              <a:buSzPct val="75000"/>
              <a:buFont typeface="+mj-lt"/>
              <a:buAutoNum type="arabicPeriod"/>
            </a:pPr>
            <a:r>
              <a:rPr lang="en-US" sz="2400" dirty="0" smtClean="0"/>
              <a:t>Load </a:t>
            </a:r>
            <a:r>
              <a:rPr lang="en-US" sz="1800" dirty="0" smtClean="0">
                <a:solidFill>
                  <a:schemeClr val="accent5">
                    <a:lumMod val="50000"/>
                  </a:schemeClr>
                </a:solidFill>
                <a:latin typeface="Bitstream Vera Sans Mono" panose="020B0609030804020204" pitchFamily="49" charset="0"/>
              </a:rPr>
              <a:t>N</a:t>
            </a:r>
            <a:r>
              <a:rPr lang="en-US" sz="2400" dirty="0" smtClean="0"/>
              <a:t> exposure-bracketed images, </a:t>
            </a:r>
            <a:r>
              <a:rPr lang="en-US" sz="1800" dirty="0" smtClean="0">
                <a:solidFill>
                  <a:schemeClr val="accent5">
                    <a:lumMod val="50000"/>
                  </a:schemeClr>
                </a:solidFill>
                <a:latin typeface="Bitstream Vera Sans Mono" panose="020B0609030804020204" pitchFamily="49" charset="0"/>
              </a:rPr>
              <a:t>I1,…,IN</a:t>
            </a:r>
            <a:r>
              <a:rPr lang="en-US" sz="2400" dirty="0" smtClean="0"/>
              <a:t>.</a:t>
            </a:r>
          </a:p>
          <a:p>
            <a:pPr marL="341313" indent="-341313">
              <a:spcBef>
                <a:spcPts val="0"/>
              </a:spcBef>
              <a:spcAft>
                <a:spcPts val="0"/>
              </a:spcAft>
              <a:buSzPct val="75000"/>
              <a:buFont typeface="+mj-lt"/>
              <a:buAutoNum type="arabicPeriod"/>
            </a:pPr>
            <a:r>
              <a:rPr lang="en-US" sz="2400" dirty="0" smtClean="0"/>
              <a:t>Load</a:t>
            </a:r>
            <a:r>
              <a:rPr lang="en-US" sz="2400" dirty="0">
                <a:solidFill>
                  <a:srgbClr val="000000"/>
                </a:solidFill>
              </a:rPr>
              <a:t> </a:t>
            </a:r>
            <a:r>
              <a:rPr lang="en-US" sz="1800" dirty="0">
                <a:solidFill>
                  <a:schemeClr val="accent5">
                    <a:lumMod val="50000"/>
                  </a:schemeClr>
                </a:solidFill>
                <a:latin typeface="Bitstream Vera Sans Mono" panose="020B0609030804020204" pitchFamily="49" charset="0"/>
              </a:rPr>
              <a:t>N</a:t>
            </a:r>
            <a:r>
              <a:rPr lang="en-US" sz="2400" dirty="0">
                <a:solidFill>
                  <a:srgbClr val="000000"/>
                </a:solidFill>
              </a:rPr>
              <a:t> </a:t>
            </a:r>
            <a:r>
              <a:rPr lang="en-US" sz="2400" dirty="0" smtClean="0">
                <a:solidFill>
                  <a:srgbClr val="000000"/>
                </a:solidFill>
              </a:rPr>
              <a:t>exposure times, </a:t>
            </a:r>
            <a:r>
              <a:rPr lang="en-US" sz="1800" dirty="0" smtClean="0">
                <a:solidFill>
                  <a:schemeClr val="accent5">
                    <a:lumMod val="50000"/>
                  </a:schemeClr>
                </a:solidFill>
                <a:latin typeface="Bitstream Vera Sans Mono" panose="020B0609030804020204" pitchFamily="49" charset="0"/>
              </a:rPr>
              <a:t>t(1)</a:t>
            </a:r>
            <a:r>
              <a:rPr lang="en-US" sz="1800" dirty="0" smtClean="0">
                <a:latin typeface="Bitstream Vera Sans Mono" panose="020B0609030804020204" pitchFamily="49" charset="0"/>
              </a:rPr>
              <a:t>,…,</a:t>
            </a:r>
            <a:r>
              <a:rPr lang="en-US" sz="1800" dirty="0" smtClean="0">
                <a:solidFill>
                  <a:schemeClr val="accent5">
                    <a:lumMod val="50000"/>
                  </a:schemeClr>
                </a:solidFill>
                <a:latin typeface="Bitstream Vera Sans Mono" panose="020B0609030804020204" pitchFamily="49" charset="0"/>
              </a:rPr>
              <a:t>t(N)</a:t>
            </a:r>
            <a:r>
              <a:rPr lang="en-US" sz="2400" dirty="0" smtClean="0">
                <a:solidFill>
                  <a:srgbClr val="000000"/>
                </a:solidFill>
              </a:rPr>
              <a:t>.</a:t>
            </a:r>
          </a:p>
          <a:p>
            <a:pPr marL="341313" indent="-341313">
              <a:spcBef>
                <a:spcPts val="0"/>
              </a:spcBef>
              <a:spcAft>
                <a:spcPts val="0"/>
              </a:spcAft>
              <a:buSzPct val="75000"/>
              <a:buFont typeface="+mj-lt"/>
              <a:buAutoNum type="arabicPeriod"/>
            </a:pPr>
            <a:r>
              <a:rPr lang="en-US" sz="2400" dirty="0" smtClean="0">
                <a:solidFill>
                  <a:srgbClr val="000000"/>
                </a:solidFill>
              </a:rPr>
              <a:t>Extract color bands</a:t>
            </a:r>
            <a:r>
              <a:rPr lang="en-US" sz="2400" dirty="0">
                <a:solidFill>
                  <a:srgbClr val="000000"/>
                </a:solidFill>
              </a:rPr>
              <a:t>, </a:t>
            </a:r>
            <a:r>
              <a:rPr lang="en-US" sz="1800" dirty="0" smtClean="0">
                <a:solidFill>
                  <a:schemeClr val="accent5">
                    <a:lumMod val="50000"/>
                  </a:schemeClr>
                </a:solidFill>
                <a:latin typeface="Bitstream Vera Sans Mono" panose="020B0609030804020204" pitchFamily="49" charset="0"/>
              </a:rPr>
              <a:t>R1</a:t>
            </a:r>
            <a:r>
              <a:rPr lang="en-US" sz="1800" dirty="0" smtClean="0">
                <a:solidFill>
                  <a:srgbClr val="000000"/>
                </a:solidFill>
                <a:latin typeface="Bitstream Vera Sans Mono" panose="020B0609030804020204" pitchFamily="49" charset="0"/>
              </a:rPr>
              <a:t>,…,</a:t>
            </a:r>
            <a:r>
              <a:rPr lang="en-US" sz="1800" dirty="0" smtClean="0">
                <a:solidFill>
                  <a:schemeClr val="accent5">
                    <a:lumMod val="50000"/>
                  </a:schemeClr>
                </a:solidFill>
                <a:latin typeface="Bitstream Vera Sans Mono" panose="020B0609030804020204" pitchFamily="49" charset="0"/>
              </a:rPr>
              <a:t>RN</a:t>
            </a:r>
            <a:r>
              <a:rPr lang="en-US" sz="1800" dirty="0">
                <a:solidFill>
                  <a:srgbClr val="000000"/>
                </a:solidFill>
                <a:latin typeface="Bitstream Vera Sans Mono" panose="020B0609030804020204" pitchFamily="49" charset="0"/>
              </a:rPr>
              <a:t>, </a:t>
            </a:r>
            <a:r>
              <a:rPr lang="en-US" sz="1800" dirty="0" smtClean="0">
                <a:solidFill>
                  <a:schemeClr val="accent5">
                    <a:lumMod val="50000"/>
                  </a:schemeClr>
                </a:solidFill>
                <a:latin typeface="Bitstream Vera Sans Mono" panose="020B0609030804020204" pitchFamily="49" charset="0"/>
              </a:rPr>
              <a:t>G1</a:t>
            </a:r>
            <a:r>
              <a:rPr lang="en-US" sz="1800" dirty="0" smtClean="0">
                <a:solidFill>
                  <a:srgbClr val="000000"/>
                </a:solidFill>
                <a:latin typeface="Bitstream Vera Sans Mono" panose="020B0609030804020204" pitchFamily="49" charset="0"/>
              </a:rPr>
              <a:t>,…,</a:t>
            </a:r>
            <a:r>
              <a:rPr lang="en-US" sz="1800" dirty="0" smtClean="0">
                <a:solidFill>
                  <a:schemeClr val="accent5">
                    <a:lumMod val="50000"/>
                  </a:schemeClr>
                </a:solidFill>
                <a:latin typeface="Bitstream Vera Sans Mono" panose="020B0609030804020204" pitchFamily="49" charset="0"/>
              </a:rPr>
              <a:t>GN</a:t>
            </a:r>
            <a:r>
              <a:rPr lang="en-US" sz="1800" dirty="0">
                <a:solidFill>
                  <a:srgbClr val="000000"/>
                </a:solidFill>
                <a:latin typeface="Bitstream Vera Sans Mono" panose="020B0609030804020204" pitchFamily="49" charset="0"/>
              </a:rPr>
              <a:t>, </a:t>
            </a:r>
            <a:r>
              <a:rPr lang="en-US" sz="1800" dirty="0" smtClean="0">
                <a:solidFill>
                  <a:schemeClr val="accent5">
                    <a:lumMod val="50000"/>
                  </a:schemeClr>
                </a:solidFill>
                <a:latin typeface="Bitstream Vera Sans Mono" panose="020B0609030804020204" pitchFamily="49" charset="0"/>
              </a:rPr>
              <a:t>B1</a:t>
            </a:r>
            <a:r>
              <a:rPr lang="en-US" sz="1800" dirty="0" smtClean="0">
                <a:solidFill>
                  <a:srgbClr val="000000"/>
                </a:solidFill>
                <a:latin typeface="Bitstream Vera Sans Mono" panose="020B0609030804020204" pitchFamily="49" charset="0"/>
              </a:rPr>
              <a:t>,…,</a:t>
            </a:r>
            <a:r>
              <a:rPr lang="en-US" sz="1800" dirty="0" smtClean="0">
                <a:solidFill>
                  <a:schemeClr val="accent5">
                    <a:lumMod val="50000"/>
                  </a:schemeClr>
                </a:solidFill>
                <a:latin typeface="Bitstream Vera Sans Mono" panose="020B0609030804020204" pitchFamily="49" charset="0"/>
              </a:rPr>
              <a:t>BN</a:t>
            </a:r>
            <a:r>
              <a:rPr lang="en-US" sz="2400" dirty="0" smtClean="0">
                <a:solidFill>
                  <a:srgbClr val="000000"/>
                </a:solidFill>
              </a:rPr>
              <a:t>.</a:t>
            </a:r>
          </a:p>
          <a:p>
            <a:pPr marL="341313" indent="-341313">
              <a:spcBef>
                <a:spcPts val="0"/>
              </a:spcBef>
              <a:spcAft>
                <a:spcPts val="0"/>
              </a:spcAft>
              <a:buSzPct val="75000"/>
              <a:buFont typeface="+mj-lt"/>
              <a:buAutoNum type="arabicPeriod"/>
            </a:pPr>
            <a:r>
              <a:rPr lang="en-US" sz="2400" dirty="0" smtClean="0">
                <a:solidFill>
                  <a:srgbClr val="000000"/>
                </a:solidFill>
              </a:rPr>
              <a:t>Get </a:t>
            </a:r>
            <a:r>
              <a:rPr lang="en-US" sz="1800" dirty="0" smtClean="0">
                <a:solidFill>
                  <a:schemeClr val="accent5">
                    <a:lumMod val="50000"/>
                  </a:schemeClr>
                </a:solidFill>
                <a:latin typeface="Bitstream Vera Sans Mono" panose="020B0609030804020204" pitchFamily="49" charset="0"/>
              </a:rPr>
              <a:t>n</a:t>
            </a:r>
            <a:r>
              <a:rPr lang="en-US" sz="1800" dirty="0">
                <a:solidFill>
                  <a:srgbClr val="000000"/>
                </a:solidFill>
                <a:latin typeface="Bitstream Vera Sans Mono" panose="020B0609030804020204" pitchFamily="49" charset="0"/>
                <a:sym typeface="Symbol" panose="05050102010706020507" pitchFamily="18" charset="2"/>
              </a:rPr>
              <a:t></a:t>
            </a:r>
            <a:r>
              <a:rPr lang="en-US" sz="2000" dirty="0">
                <a:solidFill>
                  <a:srgbClr val="000000"/>
                </a:solidFill>
                <a:latin typeface="Times New Roman"/>
                <a:sym typeface="Symbol" panose="05050102010706020507" pitchFamily="18" charset="2"/>
              </a:rPr>
              <a:t>1000</a:t>
            </a:r>
            <a:r>
              <a:rPr lang="en-US" sz="2400" dirty="0" smtClean="0">
                <a:solidFill>
                  <a:srgbClr val="000000"/>
                </a:solidFill>
              </a:rPr>
              <a:t> random </a:t>
            </a:r>
            <a:r>
              <a:rPr lang="en-US" sz="2400" dirty="0" err="1" smtClean="0">
                <a:solidFill>
                  <a:srgbClr val="000000"/>
                </a:solidFill>
              </a:rPr>
              <a:t>cdt</a:t>
            </a:r>
            <a:r>
              <a:rPr lang="en-US" sz="2400" dirty="0" smtClean="0">
                <a:solidFill>
                  <a:srgbClr val="000000"/>
                </a:solidFill>
              </a:rPr>
              <a:t> pairs</a:t>
            </a:r>
            <a:r>
              <a:rPr lang="en-US" sz="1800" dirty="0" smtClean="0">
                <a:solidFill>
                  <a:schemeClr val="accent5">
                    <a:lumMod val="50000"/>
                  </a:schemeClr>
                </a:solidFill>
                <a:latin typeface="Bitstream Vera Sans Mono" panose="020B0609030804020204" pitchFamily="49" charset="0"/>
              </a:rPr>
              <a:t>(r(j</a:t>
            </a:r>
            <a:r>
              <a:rPr lang="en-US" sz="1800" dirty="0">
                <a:solidFill>
                  <a:schemeClr val="accent5">
                    <a:lumMod val="50000"/>
                  </a:schemeClr>
                </a:solidFill>
                <a:latin typeface="Bitstream Vera Sans Mono" panose="020B0609030804020204" pitchFamily="49" charset="0"/>
              </a:rPr>
              <a:t>)</a:t>
            </a:r>
            <a:r>
              <a:rPr lang="en-US" sz="1800" dirty="0" smtClean="0">
                <a:solidFill>
                  <a:schemeClr val="accent5">
                    <a:lumMod val="50000"/>
                  </a:schemeClr>
                </a:solidFill>
                <a:latin typeface="Bitstream Vera Sans Mono" panose="020B0609030804020204" pitchFamily="49" charset="0"/>
              </a:rPr>
              <a:t>,c</a:t>
            </a:r>
            <a:r>
              <a:rPr lang="en-US" sz="1800" dirty="0">
                <a:solidFill>
                  <a:schemeClr val="accent5">
                    <a:lumMod val="50000"/>
                  </a:schemeClr>
                </a:solidFill>
                <a:latin typeface="Bitstream Vera Sans Mono" panose="020B0609030804020204" pitchFamily="49" charset="0"/>
              </a:rPr>
              <a:t>(j)</a:t>
            </a:r>
            <a:r>
              <a:rPr lang="en-US" sz="1800" dirty="0" smtClean="0">
                <a:solidFill>
                  <a:schemeClr val="accent5">
                    <a:lumMod val="50000"/>
                  </a:schemeClr>
                </a:solidFill>
                <a:latin typeface="Bitstream Vera Sans Mono" panose="020B0609030804020204" pitchFamily="49" charset="0"/>
              </a:rPr>
              <a:t>)</a:t>
            </a:r>
            <a:r>
              <a:rPr lang="en-US" sz="2400" dirty="0" smtClean="0">
                <a:solidFill>
                  <a:srgbClr val="000000"/>
                </a:solidFill>
              </a:rPr>
              <a:t> for </a:t>
            </a:r>
            <a:r>
              <a:rPr lang="en-US" sz="1800" dirty="0" smtClean="0">
                <a:solidFill>
                  <a:schemeClr val="accent5">
                    <a:lumMod val="50000"/>
                  </a:schemeClr>
                </a:solidFill>
                <a:latin typeface="Bitstream Vera Sans Mono" panose="020B0609030804020204" pitchFamily="49" charset="0"/>
              </a:rPr>
              <a:t>j=1:n</a:t>
            </a:r>
            <a:r>
              <a:rPr lang="en-US" sz="2400" dirty="0" smtClean="0">
                <a:solidFill>
                  <a:srgbClr val="000000"/>
                </a:solidFill>
              </a:rPr>
              <a:t>.</a:t>
            </a:r>
          </a:p>
          <a:p>
            <a:pPr marL="341313" indent="-341313">
              <a:spcBef>
                <a:spcPts val="0"/>
              </a:spcBef>
              <a:spcAft>
                <a:spcPts val="0"/>
              </a:spcAft>
              <a:buSzPct val="75000"/>
              <a:buFont typeface="+mj-lt"/>
              <a:buAutoNum type="arabicPeriod"/>
            </a:pPr>
            <a:r>
              <a:rPr lang="en-US" sz="2400" dirty="0" smtClean="0">
                <a:solidFill>
                  <a:srgbClr val="000000"/>
                </a:solidFill>
                <a:sym typeface="Symbol" panose="05050102010706020507" pitchFamily="18" charset="2"/>
              </a:rPr>
              <a:t>Convert coordinates to indices: </a:t>
            </a:r>
            <a:r>
              <a:rPr lang="en-US" sz="1800" dirty="0" smtClean="0">
                <a:solidFill>
                  <a:schemeClr val="accent5">
                    <a:lumMod val="50000"/>
                  </a:schemeClr>
                </a:solidFill>
                <a:latin typeface="Bitstream Vera Sans Mono" panose="020B0609030804020204" pitchFamily="49" charset="0"/>
                <a:sym typeface="Symbol" panose="05050102010706020507" pitchFamily="18" charset="2"/>
              </a:rPr>
              <a:t>p = sub2ind(size(R1),r,c)</a:t>
            </a:r>
            <a:r>
              <a:rPr lang="en-US" sz="2400" dirty="0" smtClean="0">
                <a:solidFill>
                  <a:srgbClr val="000000"/>
                </a:solidFill>
                <a:sym typeface="Symbol" panose="05050102010706020507" pitchFamily="18" charset="2"/>
              </a:rPr>
              <a:t>.</a:t>
            </a:r>
          </a:p>
          <a:p>
            <a:pPr marL="341313" indent="-341313">
              <a:spcBef>
                <a:spcPts val="0"/>
              </a:spcBef>
              <a:spcAft>
                <a:spcPts val="0"/>
              </a:spcAft>
              <a:buSzPct val="75000"/>
              <a:buFont typeface="+mj-lt"/>
              <a:buAutoNum type="arabicPeriod"/>
            </a:pPr>
            <a:r>
              <a:rPr lang="en-US" sz="2400" dirty="0" smtClean="0">
                <a:solidFill>
                  <a:srgbClr val="000000"/>
                </a:solidFill>
                <a:sym typeface="Symbol" panose="05050102010706020507" pitchFamily="18" charset="2"/>
              </a:rPr>
              <a:t>Let </a:t>
            </a:r>
            <a:r>
              <a:rPr lang="en-US" sz="1800" dirty="0" smtClean="0">
                <a:solidFill>
                  <a:schemeClr val="accent5">
                    <a:lumMod val="50000"/>
                  </a:schemeClr>
                </a:solidFill>
                <a:latin typeface="Bitstream Vera Sans Mono" panose="020B0609030804020204" pitchFamily="49" charset="0"/>
                <a:sym typeface="Symbol" panose="05050102010706020507" pitchFamily="18" charset="2"/>
              </a:rPr>
              <a:t>ZR = [R1</a:t>
            </a:r>
            <a:r>
              <a:rPr lang="en-US" sz="1800" dirty="0" smtClean="0">
                <a:solidFill>
                  <a:schemeClr val="accent5">
                    <a:lumMod val="50000"/>
                  </a:schemeClr>
                </a:solidFill>
                <a:latin typeface="Bitstream Vera Sans Mono" panose="020B0609030804020204" pitchFamily="49" charset="0"/>
              </a:rPr>
              <a:t>(p) R2(p) … RN(p)];</a:t>
            </a:r>
            <a:r>
              <a:rPr lang="en-US" sz="2400" dirty="0" smtClean="0"/>
              <a:t> size: </a:t>
            </a:r>
            <a:r>
              <a:rPr lang="en-US" sz="1800" dirty="0" err="1" smtClean="0">
                <a:solidFill>
                  <a:schemeClr val="accent5">
                    <a:lumMod val="50000"/>
                  </a:schemeClr>
                </a:solidFill>
                <a:latin typeface="Bitstream Vera Sans Mono" panose="020B0609030804020204" pitchFamily="49" charset="0"/>
                <a:sym typeface="Symbol" panose="05050102010706020507" pitchFamily="18" charset="2"/>
              </a:rPr>
              <a:t>n</a:t>
            </a:r>
            <a:r>
              <a:rPr lang="en-US" sz="1800" dirty="0" err="1" smtClean="0">
                <a:solidFill>
                  <a:srgbClr val="000000"/>
                </a:solidFill>
                <a:latin typeface="Bitstream Vera Sans Mono" panose="020B0609030804020204" pitchFamily="49" charset="0"/>
                <a:sym typeface="Symbol" panose="05050102010706020507" pitchFamily="18" charset="2"/>
              </a:rPr>
              <a:t></a:t>
            </a:r>
            <a:r>
              <a:rPr lang="en-US" sz="1800" dirty="0" err="1" smtClean="0">
                <a:solidFill>
                  <a:schemeClr val="accent5">
                    <a:lumMod val="50000"/>
                  </a:schemeClr>
                </a:solidFill>
                <a:latin typeface="Bitstream Vera Sans Mono" panose="020B0609030804020204" pitchFamily="49" charset="0"/>
                <a:sym typeface="Symbol" panose="05050102010706020507" pitchFamily="18" charset="2"/>
              </a:rPr>
              <a:t>N</a:t>
            </a:r>
            <a:r>
              <a:rPr lang="en-US" sz="2400" dirty="0" smtClean="0">
                <a:sym typeface="Symbol" panose="05050102010706020507" pitchFamily="18" charset="2"/>
              </a:rPr>
              <a:t>. </a:t>
            </a:r>
            <a:r>
              <a:rPr lang="en-US" sz="2400" dirty="0" err="1" smtClean="0">
                <a:sym typeface="Symbol" panose="05050102010706020507" pitchFamily="18" charset="2"/>
              </a:rPr>
              <a:t>Sim</a:t>
            </a:r>
            <a:r>
              <a:rPr lang="en-US" sz="2400" dirty="0" smtClean="0">
                <a:sym typeface="Symbol" panose="05050102010706020507" pitchFamily="18" charset="2"/>
              </a:rPr>
              <a:t>: </a:t>
            </a:r>
            <a:r>
              <a:rPr lang="en-US" sz="1800" dirty="0" smtClean="0">
                <a:solidFill>
                  <a:schemeClr val="accent5">
                    <a:lumMod val="75000"/>
                  </a:schemeClr>
                </a:solidFill>
                <a:latin typeface="Bitstream Vera Sans Mono" panose="020B0609030804020204" pitchFamily="49" charset="0"/>
                <a:sym typeface="Symbol" panose="05050102010706020507" pitchFamily="18" charset="2"/>
              </a:rPr>
              <a:t>ZG</a:t>
            </a:r>
            <a:r>
              <a:rPr lang="en-US" sz="2400" dirty="0" smtClean="0">
                <a:sym typeface="Symbol" panose="05050102010706020507" pitchFamily="18" charset="2"/>
              </a:rPr>
              <a:t> and </a:t>
            </a:r>
            <a:r>
              <a:rPr lang="en-US" sz="1800" dirty="0" smtClean="0">
                <a:solidFill>
                  <a:schemeClr val="accent5">
                    <a:lumMod val="75000"/>
                  </a:schemeClr>
                </a:solidFill>
                <a:latin typeface="Bitstream Vera Sans Mono" panose="020B0609030804020204" pitchFamily="49" charset="0"/>
                <a:sym typeface="Symbol" panose="05050102010706020507" pitchFamily="18" charset="2"/>
              </a:rPr>
              <a:t>ZB</a:t>
            </a:r>
            <a:r>
              <a:rPr lang="en-US" sz="2400" dirty="0" smtClean="0">
                <a:sym typeface="Symbol" panose="05050102010706020507" pitchFamily="18" charset="2"/>
              </a:rPr>
              <a:t>.</a:t>
            </a:r>
          </a:p>
          <a:p>
            <a:pPr marL="341313" indent="-341313">
              <a:spcBef>
                <a:spcPts val="0"/>
              </a:spcBef>
              <a:spcAft>
                <a:spcPts val="0"/>
              </a:spcAft>
              <a:buSzPct val="75000"/>
              <a:buFont typeface="+mj-lt"/>
              <a:buAutoNum type="arabicPeriod"/>
            </a:pPr>
            <a:r>
              <a:rPr lang="en-US" sz="2400" dirty="0" smtClean="0">
                <a:solidFill>
                  <a:srgbClr val="000000"/>
                </a:solidFill>
                <a:sym typeface="Symbol" panose="05050102010706020507" pitchFamily="18" charset="2"/>
              </a:rPr>
              <a:t>Compute weights, </a:t>
            </a:r>
            <a:r>
              <a:rPr lang="en-US" sz="1800" dirty="0" smtClean="0">
                <a:solidFill>
                  <a:schemeClr val="accent5">
                    <a:lumMod val="50000"/>
                  </a:schemeClr>
                </a:solidFill>
                <a:latin typeface="Bitstream Vera Sans Mono" panose="020B0609030804020204" pitchFamily="49" charset="0"/>
                <a:sym typeface="Symbol" panose="05050102010706020507" pitchFamily="18" charset="2"/>
              </a:rPr>
              <a:t>w = [1:128  256-(128:255)];</a:t>
            </a:r>
            <a:r>
              <a:rPr lang="en-US" sz="2000" dirty="0" smtClean="0">
                <a:solidFill>
                  <a:srgbClr val="000000"/>
                </a:solidFill>
                <a:sym typeface="Symbol" panose="05050102010706020507" pitchFamily="18" charset="2"/>
              </a:rPr>
              <a:t> </a:t>
            </a:r>
            <a:endParaRPr lang="en-US" sz="2400" dirty="0" smtClean="0">
              <a:solidFill>
                <a:srgbClr val="000000"/>
              </a:solidFill>
              <a:sym typeface="Symbol" panose="05050102010706020507" pitchFamily="18" charset="2"/>
            </a:endParaRPr>
          </a:p>
          <a:p>
            <a:pPr marL="341313" indent="-341313">
              <a:spcBef>
                <a:spcPts val="0"/>
              </a:spcBef>
              <a:spcAft>
                <a:spcPts val="0"/>
              </a:spcAft>
              <a:buSzPct val="75000"/>
              <a:buFont typeface="+mj-lt"/>
              <a:buAutoNum type="arabicPeriod"/>
            </a:pPr>
            <a:r>
              <a:rPr lang="en-US" sz="2400" dirty="0" smtClean="0">
                <a:solidFill>
                  <a:srgbClr val="000000"/>
                </a:solidFill>
                <a:sym typeface="Symbol" panose="05050102010706020507" pitchFamily="18" charset="2"/>
              </a:rPr>
              <a:t>Make a row vector of the log exposure times</a:t>
            </a:r>
            <a:r>
              <a:rPr lang="en-US" sz="2400" dirty="0" smtClean="0">
                <a:solidFill>
                  <a:srgbClr val="000000"/>
                </a:solidFill>
              </a:rPr>
              <a:t>,</a:t>
            </a:r>
            <a:r>
              <a:rPr lang="en-US" sz="2400" dirty="0">
                <a:solidFill>
                  <a:srgbClr val="000000"/>
                </a:solidFill>
              </a:rPr>
              <a:t> </a:t>
            </a:r>
            <a:r>
              <a:rPr lang="en-US" sz="1800" dirty="0" err="1" smtClean="0">
                <a:solidFill>
                  <a:schemeClr val="accent5">
                    <a:lumMod val="50000"/>
                  </a:schemeClr>
                </a:solidFill>
                <a:latin typeface="Bitstream Vera Sans Mono" panose="020B0609030804020204" pitchFamily="49" charset="0"/>
              </a:rPr>
              <a:t>lt</a:t>
            </a:r>
            <a:r>
              <a:rPr lang="en-US" sz="1800" dirty="0" smtClean="0">
                <a:solidFill>
                  <a:schemeClr val="accent5">
                    <a:lumMod val="50000"/>
                  </a:schemeClr>
                </a:solidFill>
                <a:latin typeface="Bitstream Vera Sans Mono" panose="020B0609030804020204" pitchFamily="49" charset="0"/>
              </a:rPr>
              <a:t> = [ln(t(1)) </a:t>
            </a:r>
            <a:r>
              <a:rPr lang="en-US" sz="1800" dirty="0" smtClean="0">
                <a:latin typeface="Bitstream Vera Sans Mono" panose="020B0609030804020204" pitchFamily="49" charset="0"/>
              </a:rPr>
              <a:t>…</a:t>
            </a:r>
            <a:r>
              <a:rPr lang="en-US" sz="1800" dirty="0" smtClean="0">
                <a:solidFill>
                  <a:schemeClr val="accent5">
                    <a:lumMod val="50000"/>
                  </a:schemeClr>
                </a:solidFill>
                <a:latin typeface="Bitstream Vera Sans Mono" panose="020B0609030804020204" pitchFamily="49" charset="0"/>
              </a:rPr>
              <a:t> ln(t(N))];</a:t>
            </a:r>
            <a:endParaRPr lang="en-US" sz="1800" dirty="0" smtClean="0">
              <a:solidFill>
                <a:srgbClr val="000000"/>
              </a:solidFill>
              <a:latin typeface="Bitstream Vera Sans Mono" panose="020B0609030804020204" pitchFamily="49" charset="0"/>
            </a:endParaRPr>
          </a:p>
          <a:p>
            <a:pPr marL="341313" indent="-341313">
              <a:spcBef>
                <a:spcPts val="0"/>
              </a:spcBef>
              <a:spcAft>
                <a:spcPts val="0"/>
              </a:spcAft>
              <a:buSzPct val="75000"/>
              <a:buFont typeface="+mj-lt"/>
              <a:buAutoNum type="arabicPeriod"/>
            </a:pPr>
            <a:r>
              <a:rPr lang="en-US" sz="2400" dirty="0" smtClean="0">
                <a:solidFill>
                  <a:srgbClr val="000000"/>
                </a:solidFill>
              </a:rPr>
              <a:t>Replicate it for use by </a:t>
            </a:r>
            <a:r>
              <a:rPr lang="en-US" sz="2000" dirty="0" err="1" smtClean="0">
                <a:solidFill>
                  <a:schemeClr val="accent5">
                    <a:lumMod val="50000"/>
                  </a:schemeClr>
                </a:solidFill>
                <a:latin typeface="Bitstream Vera Sans" panose="020B0603030804020204" pitchFamily="34" charset="0"/>
              </a:rPr>
              <a:t>gsolve</a:t>
            </a:r>
            <a:r>
              <a:rPr lang="en-US" sz="2400" dirty="0" smtClean="0">
                <a:solidFill>
                  <a:srgbClr val="000000"/>
                </a:solidFill>
              </a:rPr>
              <a:t>: </a:t>
            </a:r>
            <a:r>
              <a:rPr lang="en-US" sz="1800" dirty="0" smtClean="0">
                <a:solidFill>
                  <a:schemeClr val="accent5">
                    <a:lumMod val="50000"/>
                  </a:schemeClr>
                </a:solidFill>
                <a:latin typeface="Bitstream Vera Sans Mono" panose="020B0609030804020204" pitchFamily="49" charset="0"/>
              </a:rPr>
              <a:t>T=</a:t>
            </a:r>
            <a:r>
              <a:rPr lang="en-US" sz="1800" dirty="0" err="1" smtClean="0">
                <a:solidFill>
                  <a:schemeClr val="accent5">
                    <a:lumMod val="50000"/>
                  </a:schemeClr>
                </a:solidFill>
                <a:latin typeface="Bitstream Vera Sans Mono" panose="020B0609030804020204" pitchFamily="49" charset="0"/>
              </a:rPr>
              <a:t>repmat</a:t>
            </a:r>
            <a:r>
              <a:rPr lang="en-US" sz="1800" dirty="0" smtClean="0">
                <a:solidFill>
                  <a:schemeClr val="accent5">
                    <a:lumMod val="50000"/>
                  </a:schemeClr>
                </a:solidFill>
                <a:latin typeface="Bitstream Vera Sans Mono" panose="020B0609030804020204" pitchFamily="49" charset="0"/>
              </a:rPr>
              <a:t>(</a:t>
            </a:r>
            <a:r>
              <a:rPr lang="en-US" sz="1800" dirty="0" err="1" smtClean="0">
                <a:solidFill>
                  <a:schemeClr val="accent5">
                    <a:lumMod val="50000"/>
                  </a:schemeClr>
                </a:solidFill>
                <a:latin typeface="Bitstream Vera Sans Mono" panose="020B0609030804020204" pitchFamily="49" charset="0"/>
              </a:rPr>
              <a:t>lt</a:t>
            </a:r>
            <a:r>
              <a:rPr lang="en-US" sz="1800" dirty="0" smtClean="0">
                <a:solidFill>
                  <a:schemeClr val="accent5">
                    <a:lumMod val="50000"/>
                  </a:schemeClr>
                </a:solidFill>
                <a:latin typeface="Bitstream Vera Sans Mono" panose="020B0609030804020204" pitchFamily="49" charset="0"/>
              </a:rPr>
              <a:t>,[n 1]);</a:t>
            </a:r>
            <a:r>
              <a:rPr lang="en-US" sz="2400" dirty="0">
                <a:solidFill>
                  <a:srgbClr val="000000"/>
                </a:solidFill>
              </a:rPr>
              <a:t> </a:t>
            </a:r>
            <a:r>
              <a:rPr lang="en-US" sz="2400" dirty="0" smtClean="0">
                <a:solidFill>
                  <a:srgbClr val="000000"/>
                </a:solidFill>
              </a:rPr>
              <a:t>size: </a:t>
            </a:r>
            <a:r>
              <a:rPr lang="en-US" sz="1800" dirty="0" err="1">
                <a:solidFill>
                  <a:srgbClr val="B8AAFF">
                    <a:lumMod val="50000"/>
                  </a:srgbClr>
                </a:solidFill>
                <a:latin typeface="Bitstream Vera Sans Mono" panose="020B0609030804020204" pitchFamily="49" charset="0"/>
                <a:sym typeface="Symbol" panose="05050102010706020507" pitchFamily="18" charset="2"/>
              </a:rPr>
              <a:t>n</a:t>
            </a:r>
            <a:r>
              <a:rPr lang="en-US" sz="1800" dirty="0" err="1">
                <a:solidFill>
                  <a:srgbClr val="000000"/>
                </a:solidFill>
                <a:latin typeface="Bitstream Vera Sans Mono" panose="020B0609030804020204" pitchFamily="49" charset="0"/>
                <a:sym typeface="Symbol" panose="05050102010706020507" pitchFamily="18" charset="2"/>
              </a:rPr>
              <a:t></a:t>
            </a:r>
            <a:r>
              <a:rPr lang="en-US" sz="1800" dirty="0" err="1">
                <a:solidFill>
                  <a:srgbClr val="B8AAFF">
                    <a:lumMod val="50000"/>
                  </a:srgbClr>
                </a:solidFill>
                <a:latin typeface="Bitstream Vera Sans Mono" panose="020B0609030804020204" pitchFamily="49" charset="0"/>
                <a:sym typeface="Symbol" panose="05050102010706020507" pitchFamily="18" charset="2"/>
              </a:rPr>
              <a:t>N</a:t>
            </a:r>
            <a:r>
              <a:rPr lang="en-US" sz="2400" dirty="0">
                <a:solidFill>
                  <a:srgbClr val="000000"/>
                </a:solidFill>
                <a:sym typeface="Symbol" panose="05050102010706020507" pitchFamily="18" charset="2"/>
              </a:rPr>
              <a:t>.</a:t>
            </a:r>
            <a:endParaRPr lang="en-US" sz="2400" dirty="0" smtClean="0">
              <a:solidFill>
                <a:schemeClr val="accent5">
                  <a:lumMod val="50000"/>
                </a:schemeClr>
              </a:solidFill>
              <a:latin typeface="Bitstream Vera Sans Mono" panose="020B0609030804020204" pitchFamily="49" charset="0"/>
            </a:endParaRPr>
          </a:p>
          <a:p>
            <a:pPr marL="341313" indent="-341313">
              <a:spcBef>
                <a:spcPts val="0"/>
              </a:spcBef>
              <a:spcAft>
                <a:spcPts val="0"/>
              </a:spcAft>
              <a:buSzPct val="75000"/>
              <a:buFont typeface="+mj-lt"/>
              <a:buAutoNum type="arabicPeriod"/>
            </a:pPr>
            <a:r>
              <a:rPr lang="en-US" sz="2400" dirty="0" smtClean="0">
                <a:solidFill>
                  <a:srgbClr val="000000"/>
                </a:solidFill>
              </a:rPr>
              <a:t>Let smoothness weight </a:t>
            </a:r>
            <a:r>
              <a:rPr lang="en-US" sz="1800" dirty="0" smtClean="0">
                <a:solidFill>
                  <a:schemeClr val="accent5">
                    <a:lumMod val="50000"/>
                  </a:schemeClr>
                </a:solidFill>
                <a:latin typeface="Bitstream Vera Sans Mono" panose="020B0609030804020204" pitchFamily="49" charset="0"/>
              </a:rPr>
              <a:t>l=10; </a:t>
            </a:r>
            <a:r>
              <a:rPr lang="en-US" sz="1800" dirty="0" smtClean="0">
                <a:solidFill>
                  <a:srgbClr val="00B050"/>
                </a:solidFill>
                <a:latin typeface="Bitstream Vera Sans Mono" panose="020B0609030804020204" pitchFamily="49" charset="0"/>
              </a:rPr>
              <a:t>(This is </a:t>
            </a:r>
            <a:r>
              <a:rPr lang="el-GR" sz="1800" dirty="0" smtClean="0">
                <a:solidFill>
                  <a:srgbClr val="00B050"/>
                </a:solidFill>
                <a:latin typeface="Arial" panose="020B0604020202020204" pitchFamily="34" charset="0"/>
                <a:cs typeface="Arial" panose="020B0604020202020204" pitchFamily="34" charset="0"/>
              </a:rPr>
              <a:t>λ</a:t>
            </a:r>
            <a:r>
              <a:rPr lang="en-US" sz="1800" dirty="0" smtClean="0">
                <a:solidFill>
                  <a:srgbClr val="00B050"/>
                </a:solidFill>
                <a:latin typeface="Bitstream Vera Sans Mono" panose="020B0609030804020204" pitchFamily="49" charset="0"/>
                <a:cs typeface="Arial" panose="020B0604020202020204" pitchFamily="34" charset="0"/>
              </a:rPr>
              <a:t>,the Lagrange </a:t>
            </a:r>
            <a:r>
              <a:rPr lang="en-US" sz="1800" dirty="0" err="1" smtClean="0">
                <a:solidFill>
                  <a:srgbClr val="00B050"/>
                </a:solidFill>
                <a:latin typeface="Bitstream Vera Sans Mono" panose="020B0609030804020204" pitchFamily="49" charset="0"/>
                <a:cs typeface="Arial" panose="020B0604020202020204" pitchFamily="34" charset="0"/>
              </a:rPr>
              <a:t>mult</a:t>
            </a:r>
            <a:r>
              <a:rPr lang="en-US" sz="1800" dirty="0" smtClean="0">
                <a:solidFill>
                  <a:srgbClr val="00B050"/>
                </a:solidFill>
                <a:latin typeface="Bitstream Vera Sans Mono" panose="020B0609030804020204" pitchFamily="49" charset="0"/>
                <a:cs typeface="Arial" panose="020B0604020202020204" pitchFamily="34" charset="0"/>
              </a:rPr>
              <a:t>.)</a:t>
            </a:r>
            <a:endParaRPr lang="en-US" sz="2400" dirty="0" smtClean="0">
              <a:solidFill>
                <a:srgbClr val="00B050"/>
              </a:solidFill>
            </a:endParaRPr>
          </a:p>
        </p:txBody>
      </p:sp>
      <p:sp>
        <p:nvSpPr>
          <p:cNvPr id="7" name="Date Placeholder 6"/>
          <p:cNvSpPr>
            <a:spLocks noGrp="1"/>
          </p:cNvSpPr>
          <p:nvPr>
            <p:ph type="dt" sz="half" idx="2"/>
          </p:nvPr>
        </p:nvSpPr>
        <p:spPr/>
        <p:txBody>
          <a:bodyPr/>
          <a:lstStyle/>
          <a:p>
            <a:pPr>
              <a:defRPr/>
            </a:pPr>
            <a:r>
              <a:rPr lang="en-US" smtClean="0"/>
              <a:t>3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30</a:t>
            </a:fld>
            <a:endParaRPr lang="en-US" dirty="0"/>
          </a:p>
        </p:txBody>
      </p:sp>
    </p:spTree>
    <p:extLst>
      <p:ext uri="{BB962C8B-B14F-4D97-AF65-F5344CB8AC3E}">
        <p14:creationId xmlns:p14="http://schemas.microsoft.com/office/powerpoint/2010/main" val="30114719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BI </a:t>
            </a:r>
            <a:r>
              <a:rPr lang="en-US" dirty="0" smtClean="0"/>
              <a:t>Set </a:t>
            </a:r>
            <a:r>
              <a:rPr lang="en-US" dirty="0" smtClean="0">
                <a:sym typeface="Symbol" panose="05050102010706020507" pitchFamily="18" charset="2"/>
              </a:rPr>
              <a:t> </a:t>
            </a:r>
            <a:r>
              <a:rPr lang="en-US" dirty="0" smtClean="0"/>
              <a:t>Camera Curves</a:t>
            </a:r>
            <a:endParaRPr lang="en-US" dirty="0"/>
          </a:p>
        </p:txBody>
      </p:sp>
      <p:sp>
        <p:nvSpPr>
          <p:cNvPr id="3" name="Content Placeholder 2"/>
          <p:cNvSpPr>
            <a:spLocks noGrp="1"/>
          </p:cNvSpPr>
          <p:nvPr>
            <p:ph idx="1"/>
          </p:nvPr>
        </p:nvSpPr>
        <p:spPr>
          <a:xfrm>
            <a:off x="381000" y="1582787"/>
            <a:ext cx="8382000" cy="4598747"/>
          </a:xfrm>
        </p:spPr>
        <p:txBody>
          <a:bodyPr/>
          <a:lstStyle/>
          <a:p>
            <a:pPr marL="457200" indent="-457200">
              <a:spcBef>
                <a:spcPts val="0"/>
              </a:spcBef>
              <a:spcAft>
                <a:spcPts val="0"/>
              </a:spcAft>
              <a:buSzPct val="75000"/>
              <a:buFont typeface="+mj-lt"/>
              <a:buAutoNum type="arabicPeriod" startAt="10"/>
            </a:pPr>
            <a:r>
              <a:rPr lang="en-US" sz="2400" dirty="0">
                <a:solidFill>
                  <a:srgbClr val="000000"/>
                </a:solidFill>
              </a:rPr>
              <a:t>Solve for </a:t>
            </a:r>
            <a:r>
              <a:rPr lang="en-US" sz="2400" dirty="0" smtClean="0">
                <a:solidFill>
                  <a:srgbClr val="000000"/>
                </a:solidFill>
              </a:rPr>
              <a:t>the r, g, and b camera characteristics:</a:t>
            </a:r>
          </a:p>
          <a:p>
            <a:pPr marL="457200" indent="0">
              <a:buNone/>
            </a:pPr>
            <a:r>
              <a:rPr lang="en-US" sz="1800" dirty="0">
                <a:solidFill>
                  <a:schemeClr val="accent5">
                    <a:lumMod val="50000"/>
                  </a:schemeClr>
                </a:solidFill>
                <a:latin typeface="Bitstream Vera Sans Mono" panose="020B0609030804020204" pitchFamily="49" charset="0"/>
              </a:rPr>
              <a:t>[</a:t>
            </a:r>
            <a:r>
              <a:rPr lang="en-US" sz="1800" dirty="0" err="1">
                <a:solidFill>
                  <a:schemeClr val="accent5">
                    <a:lumMod val="50000"/>
                  </a:schemeClr>
                </a:solidFill>
                <a:latin typeface="Bitstream Vera Sans Mono" panose="020B0609030804020204" pitchFamily="49" charset="0"/>
              </a:rPr>
              <a:t>gR,lER</a:t>
            </a:r>
            <a:r>
              <a:rPr lang="en-US" sz="1800" dirty="0">
                <a:solidFill>
                  <a:schemeClr val="accent5">
                    <a:lumMod val="50000"/>
                  </a:schemeClr>
                </a:solidFill>
                <a:latin typeface="Bitstream Vera Sans Mono" panose="020B0609030804020204" pitchFamily="49" charset="0"/>
              </a:rPr>
              <a:t>]=</a:t>
            </a:r>
            <a:r>
              <a:rPr lang="en-US" sz="1800" dirty="0" err="1" smtClean="0">
                <a:solidFill>
                  <a:schemeClr val="accent5">
                    <a:lumMod val="50000"/>
                  </a:schemeClr>
                </a:solidFill>
                <a:latin typeface="Bitstream Vera Sans Mono" panose="020B0609030804020204" pitchFamily="49" charset="0"/>
              </a:rPr>
              <a:t>gsolve</a:t>
            </a:r>
            <a:r>
              <a:rPr lang="en-US" sz="1800" dirty="0" smtClean="0">
                <a:solidFill>
                  <a:schemeClr val="accent5">
                    <a:lumMod val="50000"/>
                  </a:schemeClr>
                </a:solidFill>
                <a:latin typeface="Bitstream Vera Sans Mono" panose="020B0609030804020204" pitchFamily="49" charset="0"/>
              </a:rPr>
              <a:t>(</a:t>
            </a:r>
            <a:r>
              <a:rPr lang="en-US" sz="1800" dirty="0" err="1" smtClean="0">
                <a:solidFill>
                  <a:schemeClr val="accent5">
                    <a:lumMod val="50000"/>
                  </a:schemeClr>
                </a:solidFill>
                <a:latin typeface="Bitstream Vera Sans Mono" panose="020B0609030804020204" pitchFamily="49" charset="0"/>
              </a:rPr>
              <a:t>ZR,T,l,w</a:t>
            </a:r>
            <a:r>
              <a:rPr lang="en-US" sz="1800" dirty="0">
                <a:solidFill>
                  <a:schemeClr val="accent5">
                    <a:lumMod val="50000"/>
                  </a:schemeClr>
                </a:solidFill>
                <a:latin typeface="Bitstream Vera Sans Mono" panose="020B0609030804020204" pitchFamily="49" charset="0"/>
              </a:rPr>
              <a:t>);</a:t>
            </a:r>
          </a:p>
          <a:p>
            <a:pPr marL="457200" indent="0">
              <a:buNone/>
            </a:pPr>
            <a:r>
              <a:rPr lang="en-US" sz="1800" dirty="0">
                <a:solidFill>
                  <a:schemeClr val="accent5">
                    <a:lumMod val="50000"/>
                  </a:schemeClr>
                </a:solidFill>
                <a:latin typeface="Bitstream Vera Sans Mono" panose="020B0609030804020204" pitchFamily="49" charset="0"/>
              </a:rPr>
              <a:t>[</a:t>
            </a:r>
            <a:r>
              <a:rPr lang="en-US" sz="1800" dirty="0" err="1">
                <a:solidFill>
                  <a:schemeClr val="accent5">
                    <a:lumMod val="50000"/>
                  </a:schemeClr>
                </a:solidFill>
                <a:latin typeface="Bitstream Vera Sans Mono" panose="020B0609030804020204" pitchFamily="49" charset="0"/>
              </a:rPr>
              <a:t>gG,lEG</a:t>
            </a:r>
            <a:r>
              <a:rPr lang="en-US" sz="1800" dirty="0">
                <a:solidFill>
                  <a:schemeClr val="accent5">
                    <a:lumMod val="50000"/>
                  </a:schemeClr>
                </a:solidFill>
                <a:latin typeface="Bitstream Vera Sans Mono" panose="020B0609030804020204" pitchFamily="49" charset="0"/>
              </a:rPr>
              <a:t>]=</a:t>
            </a:r>
            <a:r>
              <a:rPr lang="en-US" sz="1800" dirty="0" err="1" smtClean="0">
                <a:solidFill>
                  <a:schemeClr val="accent5">
                    <a:lumMod val="50000"/>
                  </a:schemeClr>
                </a:solidFill>
                <a:latin typeface="Bitstream Vera Sans Mono" panose="020B0609030804020204" pitchFamily="49" charset="0"/>
              </a:rPr>
              <a:t>gsolve</a:t>
            </a:r>
            <a:r>
              <a:rPr lang="en-US" sz="1800" dirty="0" smtClean="0">
                <a:solidFill>
                  <a:schemeClr val="accent5">
                    <a:lumMod val="50000"/>
                  </a:schemeClr>
                </a:solidFill>
                <a:latin typeface="Bitstream Vera Sans Mono" panose="020B0609030804020204" pitchFamily="49" charset="0"/>
              </a:rPr>
              <a:t>(</a:t>
            </a:r>
            <a:r>
              <a:rPr lang="en-US" sz="1800" dirty="0" err="1" smtClean="0">
                <a:solidFill>
                  <a:schemeClr val="accent5">
                    <a:lumMod val="50000"/>
                  </a:schemeClr>
                </a:solidFill>
                <a:latin typeface="Bitstream Vera Sans Mono" panose="020B0609030804020204" pitchFamily="49" charset="0"/>
              </a:rPr>
              <a:t>ZG,T,l,w</a:t>
            </a:r>
            <a:r>
              <a:rPr lang="en-US" sz="1800" dirty="0">
                <a:solidFill>
                  <a:schemeClr val="accent5">
                    <a:lumMod val="50000"/>
                  </a:schemeClr>
                </a:solidFill>
                <a:latin typeface="Bitstream Vera Sans Mono" panose="020B0609030804020204" pitchFamily="49" charset="0"/>
              </a:rPr>
              <a:t>);</a:t>
            </a:r>
          </a:p>
          <a:p>
            <a:pPr marL="457200" indent="0">
              <a:buNone/>
            </a:pPr>
            <a:r>
              <a:rPr lang="en-US" sz="1800" dirty="0">
                <a:solidFill>
                  <a:schemeClr val="accent5">
                    <a:lumMod val="50000"/>
                  </a:schemeClr>
                </a:solidFill>
                <a:latin typeface="Bitstream Vera Sans Mono" panose="020B0609030804020204" pitchFamily="49" charset="0"/>
              </a:rPr>
              <a:t>[</a:t>
            </a:r>
            <a:r>
              <a:rPr lang="en-US" sz="1800" dirty="0" err="1">
                <a:solidFill>
                  <a:schemeClr val="accent5">
                    <a:lumMod val="50000"/>
                  </a:schemeClr>
                </a:solidFill>
                <a:latin typeface="Bitstream Vera Sans Mono" panose="020B0609030804020204" pitchFamily="49" charset="0"/>
              </a:rPr>
              <a:t>gB,lEB</a:t>
            </a:r>
            <a:r>
              <a:rPr lang="en-US" sz="1800" dirty="0">
                <a:solidFill>
                  <a:schemeClr val="accent5">
                    <a:lumMod val="50000"/>
                  </a:schemeClr>
                </a:solidFill>
                <a:latin typeface="Bitstream Vera Sans Mono" panose="020B0609030804020204" pitchFamily="49" charset="0"/>
              </a:rPr>
              <a:t>]=</a:t>
            </a:r>
            <a:r>
              <a:rPr lang="en-US" sz="1800" dirty="0" err="1" smtClean="0">
                <a:solidFill>
                  <a:schemeClr val="accent5">
                    <a:lumMod val="50000"/>
                  </a:schemeClr>
                </a:solidFill>
                <a:latin typeface="Bitstream Vera Sans Mono" panose="020B0609030804020204" pitchFamily="49" charset="0"/>
              </a:rPr>
              <a:t>gsolve</a:t>
            </a:r>
            <a:r>
              <a:rPr lang="en-US" sz="1800" dirty="0" smtClean="0">
                <a:solidFill>
                  <a:schemeClr val="accent5">
                    <a:lumMod val="50000"/>
                  </a:schemeClr>
                </a:solidFill>
                <a:latin typeface="Bitstream Vera Sans Mono" panose="020B0609030804020204" pitchFamily="49" charset="0"/>
              </a:rPr>
              <a:t>(</a:t>
            </a:r>
            <a:r>
              <a:rPr lang="en-US" sz="1800" dirty="0" err="1" smtClean="0">
                <a:solidFill>
                  <a:schemeClr val="accent5">
                    <a:lumMod val="50000"/>
                  </a:schemeClr>
                </a:solidFill>
                <a:latin typeface="Bitstream Vera Sans Mono" panose="020B0609030804020204" pitchFamily="49" charset="0"/>
              </a:rPr>
              <a:t>ZB,T,l,w</a:t>
            </a:r>
            <a:r>
              <a:rPr lang="en-US" sz="1800" dirty="0" smtClean="0">
                <a:solidFill>
                  <a:schemeClr val="accent5">
                    <a:lumMod val="50000"/>
                  </a:schemeClr>
                </a:solidFill>
                <a:latin typeface="Bitstream Vera Sans Mono" panose="020B0609030804020204" pitchFamily="49" charset="0"/>
              </a:rPr>
              <a:t>);</a:t>
            </a:r>
            <a:endParaRPr lang="en-US" sz="2400" dirty="0">
              <a:solidFill>
                <a:schemeClr val="accent5">
                  <a:lumMod val="50000"/>
                </a:schemeClr>
              </a:solidFill>
            </a:endParaRPr>
          </a:p>
          <a:p>
            <a:pPr marL="457200" indent="-457200">
              <a:buSzPct val="75000"/>
              <a:buFont typeface="+mj-lt"/>
              <a:buAutoNum type="arabicPeriod" startAt="11"/>
            </a:pPr>
            <a:r>
              <a:rPr lang="en-US" sz="2400" dirty="0" smtClean="0">
                <a:solidFill>
                  <a:srgbClr val="000000"/>
                </a:solidFill>
              </a:rPr>
              <a:t>Make the curves monotone </a:t>
            </a:r>
            <a:r>
              <a:rPr lang="en-US" sz="2400" dirty="0" err="1" smtClean="0">
                <a:solidFill>
                  <a:srgbClr val="000000"/>
                </a:solidFill>
              </a:rPr>
              <a:t>nondecreasing</a:t>
            </a:r>
            <a:r>
              <a:rPr lang="en-US" sz="2400" dirty="0" smtClean="0">
                <a:solidFill>
                  <a:srgbClr val="000000"/>
                </a:solidFill>
              </a:rPr>
              <a:t>:</a:t>
            </a:r>
            <a:endParaRPr lang="en-US" sz="2400" dirty="0">
              <a:solidFill>
                <a:srgbClr val="000000"/>
              </a:solidFill>
            </a:endParaRPr>
          </a:p>
          <a:p>
            <a:pPr marL="457200" lvl="0" indent="0">
              <a:buClr>
                <a:srgbClr val="000000"/>
              </a:buClr>
              <a:buNone/>
            </a:pPr>
            <a:r>
              <a:rPr lang="en-US" sz="1800" dirty="0" err="1" smtClean="0">
                <a:solidFill>
                  <a:srgbClr val="B8AAFF">
                    <a:lumMod val="50000"/>
                  </a:srgbClr>
                </a:solidFill>
                <a:latin typeface="Bitstream Vera Sans Mono" panose="020B0609030804020204" pitchFamily="49" charset="0"/>
              </a:rPr>
              <a:t>mgR</a:t>
            </a:r>
            <a:r>
              <a:rPr lang="en-US" sz="1800" dirty="0" smtClean="0">
                <a:solidFill>
                  <a:srgbClr val="B8AAFF">
                    <a:lumMod val="50000"/>
                  </a:srgbClr>
                </a:solidFill>
                <a:latin typeface="Bitstream Vera Sans Mono" panose="020B0609030804020204" pitchFamily="49" charset="0"/>
              </a:rPr>
              <a:t>=</a:t>
            </a:r>
            <a:r>
              <a:rPr lang="en-US" sz="1800" dirty="0" err="1" smtClean="0">
                <a:solidFill>
                  <a:srgbClr val="B8AAFF">
                    <a:lumMod val="50000"/>
                  </a:srgbClr>
                </a:solidFill>
                <a:latin typeface="Bitstream Vera Sans Mono" panose="020B0609030804020204" pitchFamily="49" charset="0"/>
              </a:rPr>
              <a:t>MakeMonotone</a:t>
            </a:r>
            <a:r>
              <a:rPr lang="en-US" sz="1800" dirty="0" smtClean="0">
                <a:solidFill>
                  <a:srgbClr val="B8AAFF">
                    <a:lumMod val="50000"/>
                  </a:srgbClr>
                </a:solidFill>
                <a:latin typeface="Bitstream Vera Sans Mono" panose="020B0609030804020204" pitchFamily="49" charset="0"/>
              </a:rPr>
              <a:t>(</a:t>
            </a:r>
            <a:r>
              <a:rPr lang="en-US" sz="1800" dirty="0" err="1" smtClean="0">
                <a:solidFill>
                  <a:srgbClr val="B8AAFF">
                    <a:lumMod val="50000"/>
                  </a:srgbClr>
                </a:solidFill>
                <a:latin typeface="Bitstream Vera Sans Mono" panose="020B0609030804020204" pitchFamily="49" charset="0"/>
              </a:rPr>
              <a:t>gR</a:t>
            </a:r>
            <a:r>
              <a:rPr lang="en-US" sz="1800" dirty="0" smtClean="0">
                <a:solidFill>
                  <a:srgbClr val="B8AAFF">
                    <a:lumMod val="50000"/>
                  </a:srgbClr>
                </a:solidFill>
                <a:latin typeface="Bitstream Vera Sans Mono" panose="020B0609030804020204" pitchFamily="49" charset="0"/>
              </a:rPr>
              <a:t>);</a:t>
            </a:r>
            <a:endParaRPr lang="en-US" sz="1800" dirty="0">
              <a:solidFill>
                <a:srgbClr val="B8AAFF">
                  <a:lumMod val="50000"/>
                </a:srgbClr>
              </a:solidFill>
              <a:latin typeface="Bitstream Vera Sans Mono" panose="020B0609030804020204" pitchFamily="49" charset="0"/>
            </a:endParaRPr>
          </a:p>
          <a:p>
            <a:pPr marL="457200" lvl="0" indent="0">
              <a:buClr>
                <a:srgbClr val="000000"/>
              </a:buClr>
              <a:buNone/>
            </a:pPr>
            <a:r>
              <a:rPr lang="en-US" sz="1800" dirty="0" err="1" smtClean="0">
                <a:solidFill>
                  <a:srgbClr val="B8AAFF">
                    <a:lumMod val="50000"/>
                  </a:srgbClr>
                </a:solidFill>
                <a:latin typeface="Bitstream Vera Sans Mono" panose="020B0609030804020204" pitchFamily="49" charset="0"/>
              </a:rPr>
              <a:t>mgG</a:t>
            </a:r>
            <a:r>
              <a:rPr lang="en-US" sz="1800" dirty="0" smtClean="0">
                <a:solidFill>
                  <a:srgbClr val="B8AAFF">
                    <a:lumMod val="50000"/>
                  </a:srgbClr>
                </a:solidFill>
                <a:latin typeface="Bitstream Vera Sans Mono" panose="020B0609030804020204" pitchFamily="49" charset="0"/>
              </a:rPr>
              <a:t>=</a:t>
            </a:r>
            <a:r>
              <a:rPr lang="en-US" sz="1800" dirty="0" err="1" smtClean="0">
                <a:solidFill>
                  <a:srgbClr val="B8AAFF">
                    <a:lumMod val="50000"/>
                  </a:srgbClr>
                </a:solidFill>
                <a:latin typeface="Bitstream Vera Sans Mono" panose="020B0609030804020204" pitchFamily="49" charset="0"/>
              </a:rPr>
              <a:t>MakeMonotone</a:t>
            </a:r>
            <a:r>
              <a:rPr lang="en-US" sz="1800" dirty="0" smtClean="0">
                <a:solidFill>
                  <a:srgbClr val="B8AAFF">
                    <a:lumMod val="50000"/>
                  </a:srgbClr>
                </a:solidFill>
                <a:latin typeface="Bitstream Vera Sans Mono" panose="020B0609030804020204" pitchFamily="49" charset="0"/>
              </a:rPr>
              <a:t>(</a:t>
            </a:r>
            <a:r>
              <a:rPr lang="en-US" sz="1800" dirty="0" err="1" smtClean="0">
                <a:solidFill>
                  <a:srgbClr val="B8AAFF">
                    <a:lumMod val="50000"/>
                  </a:srgbClr>
                </a:solidFill>
                <a:latin typeface="Bitstream Vera Sans Mono" panose="020B0609030804020204" pitchFamily="49" charset="0"/>
              </a:rPr>
              <a:t>gG</a:t>
            </a:r>
            <a:r>
              <a:rPr lang="en-US" sz="1800" dirty="0" smtClean="0">
                <a:solidFill>
                  <a:srgbClr val="B8AAFF">
                    <a:lumMod val="50000"/>
                  </a:srgbClr>
                </a:solidFill>
                <a:latin typeface="Bitstream Vera Sans Mono" panose="020B0609030804020204" pitchFamily="49" charset="0"/>
              </a:rPr>
              <a:t>);</a:t>
            </a:r>
            <a:endParaRPr lang="en-US" sz="1800" dirty="0">
              <a:solidFill>
                <a:srgbClr val="B8AAFF">
                  <a:lumMod val="50000"/>
                </a:srgbClr>
              </a:solidFill>
              <a:latin typeface="Bitstream Vera Sans Mono" panose="020B0609030804020204" pitchFamily="49" charset="0"/>
            </a:endParaRPr>
          </a:p>
          <a:p>
            <a:pPr marL="457200" lvl="0" indent="0">
              <a:buClr>
                <a:srgbClr val="000000"/>
              </a:buClr>
              <a:buNone/>
            </a:pPr>
            <a:r>
              <a:rPr lang="en-US" sz="1800" dirty="0" err="1" smtClean="0">
                <a:solidFill>
                  <a:srgbClr val="B8AAFF">
                    <a:lumMod val="50000"/>
                  </a:srgbClr>
                </a:solidFill>
                <a:latin typeface="Bitstream Vera Sans Mono" panose="020B0609030804020204" pitchFamily="49" charset="0"/>
              </a:rPr>
              <a:t>mgB</a:t>
            </a:r>
            <a:r>
              <a:rPr lang="en-US" sz="1800" dirty="0" smtClean="0">
                <a:solidFill>
                  <a:srgbClr val="B8AAFF">
                    <a:lumMod val="50000"/>
                  </a:srgbClr>
                </a:solidFill>
                <a:latin typeface="Bitstream Vera Sans Mono" panose="020B0609030804020204" pitchFamily="49" charset="0"/>
              </a:rPr>
              <a:t>=</a:t>
            </a:r>
            <a:r>
              <a:rPr lang="en-US" sz="1800" dirty="0" err="1" smtClean="0">
                <a:solidFill>
                  <a:srgbClr val="B8AAFF">
                    <a:lumMod val="50000"/>
                  </a:srgbClr>
                </a:solidFill>
                <a:latin typeface="Bitstream Vera Sans Mono" panose="020B0609030804020204" pitchFamily="49" charset="0"/>
              </a:rPr>
              <a:t>MakeMonotone</a:t>
            </a:r>
            <a:r>
              <a:rPr lang="en-US" sz="1800" dirty="0" smtClean="0">
                <a:solidFill>
                  <a:srgbClr val="B8AAFF">
                    <a:lumMod val="50000"/>
                  </a:srgbClr>
                </a:solidFill>
                <a:latin typeface="Bitstream Vera Sans Mono" panose="020B0609030804020204" pitchFamily="49" charset="0"/>
              </a:rPr>
              <a:t>(</a:t>
            </a:r>
            <a:r>
              <a:rPr lang="en-US" sz="1800" dirty="0" err="1" smtClean="0">
                <a:solidFill>
                  <a:srgbClr val="B8AAFF">
                    <a:lumMod val="50000"/>
                  </a:srgbClr>
                </a:solidFill>
                <a:latin typeface="Bitstream Vera Sans Mono" panose="020B0609030804020204" pitchFamily="49" charset="0"/>
              </a:rPr>
              <a:t>gB</a:t>
            </a:r>
            <a:r>
              <a:rPr lang="en-US" sz="1800" dirty="0" smtClean="0">
                <a:solidFill>
                  <a:srgbClr val="B8AAFF">
                    <a:lumMod val="50000"/>
                  </a:srgbClr>
                </a:solidFill>
                <a:latin typeface="Bitstream Vera Sans Mono" panose="020B0609030804020204" pitchFamily="49" charset="0"/>
              </a:rPr>
              <a:t>);</a:t>
            </a:r>
            <a:endParaRPr lang="en-US" sz="2400" dirty="0" smtClean="0">
              <a:solidFill>
                <a:srgbClr val="B8AAFF">
                  <a:lumMod val="50000"/>
                </a:srgbClr>
              </a:solidFill>
            </a:endParaRPr>
          </a:p>
          <a:p>
            <a:pPr marL="457200" indent="-457200">
              <a:buSzPct val="75000"/>
              <a:buFont typeface="+mj-lt"/>
              <a:buAutoNum type="arabicPeriod" startAt="12"/>
            </a:pPr>
            <a:r>
              <a:rPr lang="en-US" sz="2400" dirty="0" err="1" smtClean="0"/>
              <a:t>Consolide</a:t>
            </a:r>
            <a:r>
              <a:rPr lang="en-US" sz="2400" dirty="0" smtClean="0"/>
              <a:t> the curves:  </a:t>
            </a:r>
            <a:r>
              <a:rPr lang="en-US" sz="1800" dirty="0" smtClean="0">
                <a:solidFill>
                  <a:schemeClr val="accent5">
                    <a:lumMod val="50000"/>
                  </a:schemeClr>
                </a:solidFill>
                <a:latin typeface="Bitstream Vera Sans Mono" panose="020B0609030804020204" pitchFamily="49" charset="0"/>
              </a:rPr>
              <a:t>g=[</a:t>
            </a:r>
            <a:r>
              <a:rPr lang="en-US" sz="1800" dirty="0" err="1" smtClean="0">
                <a:solidFill>
                  <a:schemeClr val="accent5">
                    <a:lumMod val="50000"/>
                  </a:schemeClr>
                </a:solidFill>
                <a:latin typeface="Bitstream Vera Sans Mono" panose="020B0609030804020204" pitchFamily="49" charset="0"/>
              </a:rPr>
              <a:t>mgR</a:t>
            </a:r>
            <a:r>
              <a:rPr lang="en-US" sz="1800" dirty="0" smtClean="0">
                <a:solidFill>
                  <a:schemeClr val="accent5">
                    <a:lumMod val="50000"/>
                  </a:schemeClr>
                </a:solidFill>
                <a:latin typeface="Bitstream Vera Sans Mono" panose="020B0609030804020204" pitchFamily="49" charset="0"/>
              </a:rPr>
              <a:t> </a:t>
            </a:r>
            <a:r>
              <a:rPr lang="en-US" sz="1800" dirty="0" err="1" smtClean="0">
                <a:solidFill>
                  <a:schemeClr val="accent5">
                    <a:lumMod val="50000"/>
                  </a:schemeClr>
                </a:solidFill>
                <a:latin typeface="Bitstream Vera Sans Mono" panose="020B0609030804020204" pitchFamily="49" charset="0"/>
              </a:rPr>
              <a:t>mgG</a:t>
            </a:r>
            <a:r>
              <a:rPr lang="en-US" sz="1800" dirty="0" smtClean="0">
                <a:solidFill>
                  <a:schemeClr val="accent5">
                    <a:lumMod val="50000"/>
                  </a:schemeClr>
                </a:solidFill>
                <a:latin typeface="Bitstream Vera Sans Mono" panose="020B0609030804020204" pitchFamily="49" charset="0"/>
              </a:rPr>
              <a:t> </a:t>
            </a:r>
            <a:r>
              <a:rPr lang="en-US" sz="1800" dirty="0" err="1" smtClean="0">
                <a:solidFill>
                  <a:schemeClr val="accent5">
                    <a:lumMod val="50000"/>
                  </a:schemeClr>
                </a:solidFill>
                <a:latin typeface="Bitstream Vera Sans Mono" panose="020B0609030804020204" pitchFamily="49" charset="0"/>
              </a:rPr>
              <a:t>mgG</a:t>
            </a:r>
            <a:r>
              <a:rPr lang="en-US" sz="1800" dirty="0" smtClean="0">
                <a:solidFill>
                  <a:schemeClr val="accent5">
                    <a:lumMod val="50000"/>
                  </a:schemeClr>
                </a:solidFill>
                <a:latin typeface="Bitstream Vera Sans Mono" panose="020B0609030804020204" pitchFamily="49" charset="0"/>
              </a:rPr>
              <a:t>]; </a:t>
            </a:r>
            <a:r>
              <a:rPr lang="en-US" sz="2400" dirty="0" smtClean="0"/>
              <a:t>size: </a:t>
            </a:r>
            <a:r>
              <a:rPr lang="en-US" sz="1800" dirty="0" smtClean="0">
                <a:solidFill>
                  <a:srgbClr val="B8AAFF">
                    <a:lumMod val="50000"/>
                  </a:srgbClr>
                </a:solidFill>
                <a:latin typeface="Bitstream Vera Sans Mono" panose="020B0609030804020204" pitchFamily="49" charset="0"/>
                <a:sym typeface="Symbol" panose="05050102010706020507" pitchFamily="18" charset="2"/>
              </a:rPr>
              <a:t>256</a:t>
            </a:r>
            <a:r>
              <a:rPr lang="en-US" sz="1800" dirty="0" smtClean="0">
                <a:solidFill>
                  <a:srgbClr val="000000"/>
                </a:solidFill>
                <a:latin typeface="Bitstream Vera Sans Mono" panose="020B0609030804020204" pitchFamily="49" charset="0"/>
                <a:sym typeface="Symbol" panose="05050102010706020507" pitchFamily="18" charset="2"/>
              </a:rPr>
              <a:t></a:t>
            </a:r>
            <a:r>
              <a:rPr lang="en-US" sz="1800" dirty="0" smtClean="0">
                <a:solidFill>
                  <a:srgbClr val="B8AAFF">
                    <a:lumMod val="50000"/>
                  </a:srgbClr>
                </a:solidFill>
                <a:latin typeface="Bitstream Vera Sans Mono" panose="020B0609030804020204" pitchFamily="49" charset="0"/>
                <a:sym typeface="Symbol" panose="05050102010706020507" pitchFamily="18" charset="2"/>
              </a:rPr>
              <a:t>3</a:t>
            </a:r>
            <a:r>
              <a:rPr lang="en-US" sz="2400" dirty="0" smtClean="0">
                <a:solidFill>
                  <a:srgbClr val="000000"/>
                </a:solidFill>
                <a:sym typeface="Symbol" panose="05050102010706020507" pitchFamily="18" charset="2"/>
              </a:rPr>
              <a:t>.</a:t>
            </a:r>
          </a:p>
          <a:p>
            <a:pPr marL="457200" indent="-457200">
              <a:buSzPct val="75000"/>
              <a:buFont typeface="+mj-lt"/>
              <a:buAutoNum type="arabicPeriod" startAt="12"/>
            </a:pPr>
            <a:r>
              <a:rPr lang="en-US" sz="2400" dirty="0" smtClean="0">
                <a:solidFill>
                  <a:srgbClr val="000000"/>
                </a:solidFill>
                <a:sym typeface="Symbol" panose="05050102010706020507" pitchFamily="18" charset="2"/>
              </a:rPr>
              <a:t>Consolidate the images into a cell array: </a:t>
            </a:r>
            <a:r>
              <a:rPr lang="en-US" sz="2400" dirty="0" smtClean="0"/>
              <a:t> </a:t>
            </a:r>
            <a:r>
              <a:rPr lang="en-US" sz="1800" dirty="0" smtClean="0">
                <a:solidFill>
                  <a:srgbClr val="B8AAFF">
                    <a:lumMod val="50000"/>
                  </a:srgbClr>
                </a:solidFill>
                <a:latin typeface="Bitstream Vera Sans Mono" panose="020B0609030804020204" pitchFamily="49" charset="0"/>
              </a:rPr>
              <a:t>I={I1,I2,…,IN};</a:t>
            </a:r>
            <a:endParaRPr lang="en-US" sz="2400" dirty="0" smtClean="0"/>
          </a:p>
          <a:p>
            <a:endParaRPr lang="en-US" sz="2400" dirty="0"/>
          </a:p>
          <a:p>
            <a:pPr marL="0" indent="0">
              <a:spcBef>
                <a:spcPts val="0"/>
              </a:spcBef>
              <a:spcAft>
                <a:spcPts val="0"/>
              </a:spcAft>
              <a:buSzPct val="75000"/>
              <a:buNone/>
            </a:pPr>
            <a:endParaRPr lang="en-US" sz="2400" dirty="0">
              <a:solidFill>
                <a:srgbClr val="000000"/>
              </a:solidFill>
            </a:endParaRPr>
          </a:p>
        </p:txBody>
      </p:sp>
      <p:sp>
        <p:nvSpPr>
          <p:cNvPr id="7" name="Date Placeholder 6"/>
          <p:cNvSpPr>
            <a:spLocks noGrp="1"/>
          </p:cNvSpPr>
          <p:nvPr>
            <p:ph type="dt" sz="half" idx="2"/>
          </p:nvPr>
        </p:nvSpPr>
        <p:spPr/>
        <p:txBody>
          <a:bodyPr/>
          <a:lstStyle/>
          <a:p>
            <a:pPr>
              <a:defRPr/>
            </a:pPr>
            <a:r>
              <a:rPr lang="en-US" smtClean="0"/>
              <a:t>3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31</a:t>
            </a:fld>
            <a:endParaRPr lang="en-US" dirty="0"/>
          </a:p>
        </p:txBody>
      </p:sp>
    </p:spTree>
    <p:extLst>
      <p:ext uri="{BB962C8B-B14F-4D97-AF65-F5344CB8AC3E}">
        <p14:creationId xmlns:p14="http://schemas.microsoft.com/office/powerpoint/2010/main" val="12516434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Camera Curves </a:t>
            </a:r>
            <a:r>
              <a:rPr lang="en-US" sz="3200" dirty="0" smtClean="0">
                <a:sym typeface="Symbol" panose="05050102010706020507" pitchFamily="18" charset="2"/>
              </a:rPr>
              <a:t> </a:t>
            </a:r>
            <a:r>
              <a:rPr lang="en-US" sz="3200" dirty="0" smtClean="0"/>
              <a:t>HDR Log Irradiance Image</a:t>
            </a:r>
            <a:endParaRPr lang="en-US" sz="3200" dirty="0"/>
          </a:p>
        </p:txBody>
      </p:sp>
      <p:sp>
        <p:nvSpPr>
          <p:cNvPr id="3" name="Content Placeholder 2"/>
          <p:cNvSpPr>
            <a:spLocks noGrp="1"/>
          </p:cNvSpPr>
          <p:nvPr>
            <p:ph idx="1"/>
          </p:nvPr>
        </p:nvSpPr>
        <p:spPr>
          <a:xfrm>
            <a:off x="116375" y="1543400"/>
            <a:ext cx="8915400" cy="4709547"/>
          </a:xfrm>
        </p:spPr>
        <p:txBody>
          <a:bodyPr wrap="square">
            <a:spAutoFit/>
          </a:bodyPr>
          <a:lstStyle/>
          <a:p>
            <a:pPr marL="457200" indent="-457200">
              <a:spcBef>
                <a:spcPts val="0"/>
              </a:spcBef>
              <a:spcAft>
                <a:spcPts val="0"/>
              </a:spcAft>
              <a:buSzPct val="75000"/>
              <a:buFont typeface="+mj-lt"/>
              <a:buAutoNum type="arabicPeriod" startAt="14"/>
            </a:pPr>
            <a:r>
              <a:rPr lang="en-US" sz="2400" dirty="0" smtClean="0">
                <a:solidFill>
                  <a:srgbClr val="000000"/>
                </a:solidFill>
              </a:rPr>
              <a:t>Construct a log irradiance image, </a:t>
            </a:r>
            <a:r>
              <a:rPr lang="en-US" sz="1800" dirty="0">
                <a:solidFill>
                  <a:srgbClr val="B8AAFF">
                    <a:lumMod val="50000"/>
                  </a:srgbClr>
                </a:solidFill>
                <a:latin typeface="Bitstream Vera Sans Mono" panose="020B0609030804020204" pitchFamily="49" charset="0"/>
              </a:rPr>
              <a:t>E</a:t>
            </a:r>
            <a:r>
              <a:rPr lang="en-US" sz="2400" dirty="0" smtClean="0">
                <a:solidFill>
                  <a:srgbClr val="000000"/>
                </a:solidFill>
              </a:rPr>
              <a:t>, using (7) and (4):</a:t>
            </a:r>
          </a:p>
          <a:p>
            <a:pPr marL="0" indent="0">
              <a:spcBef>
                <a:spcPts val="0"/>
              </a:spcBef>
              <a:spcAft>
                <a:spcPts val="0"/>
              </a:spcAft>
              <a:buSzPct val="75000"/>
              <a:buNone/>
              <a:tabLst>
                <a:tab pos="457200" algn="l"/>
                <a:tab pos="798513" algn="l"/>
                <a:tab pos="1147763" algn="l"/>
              </a:tabLst>
            </a:pPr>
            <a:r>
              <a:rPr lang="en-US" sz="2400" dirty="0" smtClean="0">
                <a:solidFill>
                  <a:srgbClr val="000000"/>
                </a:solidFill>
              </a:rPr>
              <a:t>	</a:t>
            </a:r>
            <a:r>
              <a:rPr lang="en-US" sz="1800" dirty="0" smtClean="0">
                <a:solidFill>
                  <a:schemeClr val="accent5">
                    <a:lumMod val="50000"/>
                  </a:schemeClr>
                </a:solidFill>
                <a:latin typeface="Bitstream Vera Sans Mono" panose="020B0609030804020204" pitchFamily="49" charset="0"/>
              </a:rPr>
              <a:t>[R,C,B] </a:t>
            </a:r>
            <a:r>
              <a:rPr lang="en-US" sz="1800" dirty="0">
                <a:solidFill>
                  <a:schemeClr val="accent5">
                    <a:lumMod val="50000"/>
                  </a:schemeClr>
                </a:solidFill>
                <a:latin typeface="Bitstream Vera Sans Mono" panose="020B0609030804020204" pitchFamily="49" charset="0"/>
              </a:rPr>
              <a:t>= </a:t>
            </a:r>
            <a:r>
              <a:rPr lang="en-US" sz="1800" dirty="0" smtClean="0">
                <a:solidFill>
                  <a:schemeClr val="accent5">
                    <a:lumMod val="50000"/>
                  </a:schemeClr>
                </a:solidFill>
                <a:latin typeface="Bitstream Vera Sans Mono" panose="020B0609030804020204" pitchFamily="49" charset="0"/>
              </a:rPr>
              <a:t>size(I1);</a:t>
            </a:r>
          </a:p>
          <a:p>
            <a:pPr marL="0" indent="0">
              <a:spcBef>
                <a:spcPts val="0"/>
              </a:spcBef>
              <a:spcAft>
                <a:spcPts val="0"/>
              </a:spcAft>
              <a:buSzPct val="75000"/>
              <a:buNone/>
              <a:tabLst>
                <a:tab pos="457200" algn="l"/>
                <a:tab pos="798513" algn="l"/>
                <a:tab pos="1147763" algn="l"/>
              </a:tabLst>
            </a:pPr>
            <a:r>
              <a:rPr lang="en-US" sz="1800" dirty="0">
                <a:solidFill>
                  <a:schemeClr val="accent5">
                    <a:lumMod val="50000"/>
                  </a:schemeClr>
                </a:solidFill>
                <a:latin typeface="Bitstream Vera Sans Mono" panose="020B0609030804020204" pitchFamily="49" charset="0"/>
              </a:rPr>
              <a:t>	</a:t>
            </a:r>
            <a:r>
              <a:rPr lang="en-US" sz="1800" dirty="0" smtClean="0">
                <a:solidFill>
                  <a:schemeClr val="accent5">
                    <a:lumMod val="50000"/>
                  </a:schemeClr>
                </a:solidFill>
                <a:latin typeface="Bitstream Vera Sans Mono" panose="020B0609030804020204" pitchFamily="49" charset="0"/>
              </a:rPr>
              <a:t>E = zeros(R,C,B);</a:t>
            </a:r>
            <a:endParaRPr lang="en-US" sz="1800" dirty="0">
              <a:solidFill>
                <a:schemeClr val="accent5">
                  <a:lumMod val="50000"/>
                </a:schemeClr>
              </a:solidFill>
              <a:latin typeface="Bitstream Vera Sans Mono" panose="020B0609030804020204" pitchFamily="49" charset="0"/>
            </a:endParaRPr>
          </a:p>
          <a:p>
            <a:pPr marL="0" indent="0">
              <a:spcBef>
                <a:spcPts val="0"/>
              </a:spcBef>
              <a:spcAft>
                <a:spcPts val="0"/>
              </a:spcAft>
              <a:buSzPct val="75000"/>
              <a:buNone/>
              <a:tabLst>
                <a:tab pos="457200" algn="l"/>
                <a:tab pos="798513" algn="l"/>
                <a:tab pos="1147763" algn="l"/>
              </a:tabLst>
            </a:pPr>
            <a:r>
              <a:rPr lang="en-US" sz="1800" dirty="0" smtClean="0">
                <a:solidFill>
                  <a:schemeClr val="accent5">
                    <a:lumMod val="50000"/>
                  </a:schemeClr>
                </a:solidFill>
                <a:latin typeface="Bitstream Vera Sans Mono" panose="020B0609030804020204" pitchFamily="49" charset="0"/>
              </a:rPr>
              <a:t>	for d = 1:3	</a:t>
            </a:r>
            <a:r>
              <a:rPr lang="en-US" sz="1800" dirty="0" smtClean="0">
                <a:solidFill>
                  <a:srgbClr val="008000"/>
                </a:solidFill>
                <a:latin typeface="Bitstream Vera Sans Mono" panose="020B0609030804020204" pitchFamily="49" charset="0"/>
              </a:rPr>
              <a:t>% for each </a:t>
            </a:r>
            <a:r>
              <a:rPr lang="en-US" sz="1800" dirty="0" err="1" smtClean="0">
                <a:solidFill>
                  <a:srgbClr val="008000"/>
                </a:solidFill>
                <a:latin typeface="Bitstream Vera Sans Mono" panose="020B0609030804020204" pitchFamily="49" charset="0"/>
              </a:rPr>
              <a:t>colorband</a:t>
            </a:r>
            <a:endParaRPr lang="en-US" sz="1800" dirty="0" smtClean="0">
              <a:solidFill>
                <a:srgbClr val="008000"/>
              </a:solidFill>
              <a:latin typeface="Bitstream Vera Sans Mono" panose="020B0609030804020204" pitchFamily="49" charset="0"/>
            </a:endParaRPr>
          </a:p>
          <a:p>
            <a:pPr marL="457200" indent="0">
              <a:buNone/>
              <a:tabLst>
                <a:tab pos="457200" algn="l"/>
                <a:tab pos="798513" algn="l"/>
                <a:tab pos="1147763" algn="l"/>
              </a:tabLst>
            </a:pPr>
            <a:r>
              <a:rPr lang="en-US" sz="1800" dirty="0">
                <a:solidFill>
                  <a:srgbClr val="008000"/>
                </a:solidFill>
                <a:latin typeface="Bitstream Vera Sans Mono" panose="020B0609030804020204" pitchFamily="49" charset="0"/>
              </a:rPr>
              <a:t>	</a:t>
            </a:r>
            <a:r>
              <a:rPr lang="en-US" sz="1800" dirty="0" err="1" smtClean="0">
                <a:solidFill>
                  <a:schemeClr val="accent5">
                    <a:lumMod val="50000"/>
                  </a:schemeClr>
                </a:solidFill>
                <a:latin typeface="Bitstream Vera Sans Mono" panose="020B0609030804020204" pitchFamily="49" charset="0"/>
              </a:rPr>
              <a:t>gd</a:t>
            </a:r>
            <a:r>
              <a:rPr lang="en-US" sz="1800" dirty="0" smtClean="0">
                <a:solidFill>
                  <a:schemeClr val="accent5">
                    <a:lumMod val="50000"/>
                  </a:schemeClr>
                </a:solidFill>
                <a:latin typeface="Bitstream Vera Sans Mono" panose="020B0609030804020204" pitchFamily="49" charset="0"/>
              </a:rPr>
              <a:t> = g(:,d);</a:t>
            </a:r>
          </a:p>
          <a:p>
            <a:pPr marL="457200" indent="0">
              <a:buNone/>
              <a:tabLst>
                <a:tab pos="457200" algn="l"/>
                <a:tab pos="798513" algn="l"/>
                <a:tab pos="1147763" algn="l"/>
              </a:tabLst>
            </a:pPr>
            <a:r>
              <a:rPr lang="en-US" sz="1800" dirty="0" smtClean="0">
                <a:solidFill>
                  <a:schemeClr val="accent5">
                    <a:lumMod val="50000"/>
                  </a:schemeClr>
                </a:solidFill>
                <a:latin typeface="Bitstream Vera Sans Mono" panose="020B0609030804020204" pitchFamily="49" charset="0"/>
              </a:rPr>
              <a:t>	</a:t>
            </a:r>
            <a:r>
              <a:rPr lang="en-US" sz="1800" dirty="0" err="1" smtClean="0">
                <a:solidFill>
                  <a:schemeClr val="accent5">
                    <a:lumMod val="50000"/>
                  </a:schemeClr>
                </a:solidFill>
                <a:latin typeface="Bitstream Vera Sans Mono" panose="020B0609030804020204" pitchFamily="49" charset="0"/>
              </a:rPr>
              <a:t>Dn</a:t>
            </a:r>
            <a:r>
              <a:rPr lang="en-US" sz="1800" dirty="0" smtClean="0">
                <a:solidFill>
                  <a:schemeClr val="accent5">
                    <a:lumMod val="50000"/>
                  </a:schemeClr>
                </a:solidFill>
                <a:latin typeface="Bitstream Vera Sans Mono" panose="020B0609030804020204" pitchFamily="49" charset="0"/>
              </a:rPr>
              <a:t> </a:t>
            </a:r>
            <a:r>
              <a:rPr lang="en-US" sz="1800" dirty="0">
                <a:solidFill>
                  <a:schemeClr val="accent5">
                    <a:lumMod val="50000"/>
                  </a:schemeClr>
                </a:solidFill>
                <a:latin typeface="Bitstream Vera Sans Mono" panose="020B0609030804020204" pitchFamily="49" charset="0"/>
              </a:rPr>
              <a:t>= zeros(R,C); Nm = </a:t>
            </a:r>
            <a:r>
              <a:rPr lang="en-US" sz="1800" dirty="0" err="1">
                <a:solidFill>
                  <a:schemeClr val="accent5">
                    <a:lumMod val="50000"/>
                  </a:schemeClr>
                </a:solidFill>
                <a:latin typeface="Bitstream Vera Sans Mono" panose="020B0609030804020204" pitchFamily="49" charset="0"/>
              </a:rPr>
              <a:t>Dn</a:t>
            </a:r>
            <a:r>
              <a:rPr lang="en-US" sz="1800" dirty="0">
                <a:solidFill>
                  <a:schemeClr val="accent5">
                    <a:lumMod val="50000"/>
                  </a:schemeClr>
                </a:solidFill>
                <a:latin typeface="Bitstream Vera Sans Mono" panose="020B0609030804020204" pitchFamily="49" charset="0"/>
              </a:rPr>
              <a:t>; </a:t>
            </a:r>
            <a:endParaRPr lang="en-US" sz="1800" dirty="0" smtClean="0">
              <a:solidFill>
                <a:schemeClr val="accent5">
                  <a:lumMod val="50000"/>
                </a:schemeClr>
              </a:solidFill>
              <a:latin typeface="Bitstream Vera Sans Mono" panose="020B0609030804020204" pitchFamily="49" charset="0"/>
            </a:endParaRPr>
          </a:p>
          <a:p>
            <a:pPr marL="457200" indent="0">
              <a:buNone/>
              <a:tabLst>
                <a:tab pos="457200" algn="l"/>
                <a:tab pos="798513" algn="l"/>
                <a:tab pos="1147763" algn="l"/>
              </a:tabLst>
            </a:pPr>
            <a:r>
              <a:rPr lang="en-US" sz="1800" dirty="0">
                <a:solidFill>
                  <a:schemeClr val="accent5">
                    <a:lumMod val="50000"/>
                  </a:schemeClr>
                </a:solidFill>
                <a:latin typeface="Bitstream Vera Sans Mono" panose="020B0609030804020204" pitchFamily="49" charset="0"/>
              </a:rPr>
              <a:t>	</a:t>
            </a:r>
            <a:r>
              <a:rPr lang="en-US" sz="1800" dirty="0" smtClean="0">
                <a:solidFill>
                  <a:schemeClr val="accent5">
                    <a:lumMod val="50000"/>
                  </a:schemeClr>
                </a:solidFill>
                <a:latin typeface="Bitstream Vera Sans Mono" panose="020B0609030804020204" pitchFamily="49" charset="0"/>
              </a:rPr>
              <a:t>for j = 1:N	</a:t>
            </a:r>
            <a:r>
              <a:rPr lang="en-US" sz="1800" dirty="0" smtClean="0">
                <a:solidFill>
                  <a:srgbClr val="008000"/>
                </a:solidFill>
                <a:latin typeface="Bitstream Vera Sans Mono" panose="020B0609030804020204" pitchFamily="49" charset="0"/>
              </a:rPr>
              <a:t>% </a:t>
            </a:r>
            <a:r>
              <a:rPr lang="en-US" sz="1800" dirty="0">
                <a:solidFill>
                  <a:srgbClr val="008000"/>
                </a:solidFill>
                <a:latin typeface="Bitstream Vera Sans Mono" panose="020B0609030804020204" pitchFamily="49" charset="0"/>
              </a:rPr>
              <a:t>for each </a:t>
            </a:r>
            <a:r>
              <a:rPr lang="en-US" sz="1800" dirty="0" smtClean="0">
                <a:solidFill>
                  <a:srgbClr val="008000"/>
                </a:solidFill>
                <a:latin typeface="Bitstream Vera Sans Mono" panose="020B0609030804020204" pitchFamily="49" charset="0"/>
              </a:rPr>
              <a:t>image in the BI set</a:t>
            </a:r>
            <a:endParaRPr lang="en-US" sz="1800" dirty="0" smtClean="0">
              <a:solidFill>
                <a:schemeClr val="accent5">
                  <a:lumMod val="50000"/>
                </a:schemeClr>
              </a:solidFill>
              <a:latin typeface="Bitstream Vera Sans Mono" panose="020B0609030804020204" pitchFamily="49" charset="0"/>
            </a:endParaRPr>
          </a:p>
          <a:p>
            <a:pPr marL="457200" indent="0">
              <a:buNone/>
              <a:tabLst>
                <a:tab pos="457200" algn="l"/>
                <a:tab pos="798513" algn="l"/>
                <a:tab pos="1147763" algn="l"/>
              </a:tabLst>
            </a:pPr>
            <a:r>
              <a:rPr lang="en-US" sz="1800" dirty="0" smtClean="0">
                <a:solidFill>
                  <a:schemeClr val="accent5">
                    <a:lumMod val="50000"/>
                  </a:schemeClr>
                </a:solidFill>
                <a:latin typeface="Bitstream Vera Sans Mono" panose="020B0609030804020204" pitchFamily="49" charset="0"/>
              </a:rPr>
              <a:t>		Nm = Nm + w(I{j}(:,:,d)+1).*(</a:t>
            </a:r>
            <a:r>
              <a:rPr lang="en-US" sz="1800" dirty="0" err="1" smtClean="0">
                <a:solidFill>
                  <a:srgbClr val="B8AAFF">
                    <a:lumMod val="50000"/>
                  </a:srgbClr>
                </a:solidFill>
                <a:latin typeface="Bitstream Vera Sans Mono" panose="020B0609030804020204" pitchFamily="49" charset="0"/>
              </a:rPr>
              <a:t>gd</a:t>
            </a:r>
            <a:r>
              <a:rPr lang="en-US" sz="1800" dirty="0" smtClean="0">
                <a:solidFill>
                  <a:srgbClr val="B8AAFF">
                    <a:lumMod val="50000"/>
                  </a:srgbClr>
                </a:solidFill>
                <a:latin typeface="Bitstream Vera Sans Mono" panose="020B0609030804020204" pitchFamily="49" charset="0"/>
              </a:rPr>
              <a:t>(I{j</a:t>
            </a:r>
            <a:r>
              <a:rPr lang="en-US" sz="1800" dirty="0">
                <a:solidFill>
                  <a:srgbClr val="B8AAFF">
                    <a:lumMod val="50000"/>
                  </a:srgbClr>
                </a:solidFill>
                <a:latin typeface="Bitstream Vera Sans Mono" panose="020B0609030804020204" pitchFamily="49" charset="0"/>
              </a:rPr>
              <a:t>}(:,:,d)+</a:t>
            </a:r>
            <a:r>
              <a:rPr lang="en-US" sz="1800" dirty="0" smtClean="0">
                <a:solidFill>
                  <a:srgbClr val="B8AAFF">
                    <a:lumMod val="50000"/>
                  </a:srgbClr>
                </a:solidFill>
                <a:latin typeface="Bitstream Vera Sans Mono" panose="020B0609030804020204" pitchFamily="49" charset="0"/>
              </a:rPr>
              <a:t>1)-</a:t>
            </a:r>
            <a:r>
              <a:rPr lang="en-US" sz="1800" dirty="0" err="1" smtClean="0">
                <a:solidFill>
                  <a:srgbClr val="B8AAFF">
                    <a:lumMod val="50000"/>
                  </a:srgbClr>
                </a:solidFill>
                <a:latin typeface="Bitstream Vera Sans Mono" panose="020B0609030804020204" pitchFamily="49" charset="0"/>
              </a:rPr>
              <a:t>lt</a:t>
            </a:r>
            <a:r>
              <a:rPr lang="en-US" sz="1800" dirty="0" smtClean="0">
                <a:solidFill>
                  <a:srgbClr val="B8AAFF">
                    <a:lumMod val="50000"/>
                  </a:srgbClr>
                </a:solidFill>
                <a:latin typeface="Bitstream Vera Sans Mono" panose="020B0609030804020204" pitchFamily="49" charset="0"/>
              </a:rPr>
              <a:t>(j))</a:t>
            </a:r>
            <a:r>
              <a:rPr lang="en-US" sz="1800" dirty="0" smtClean="0">
                <a:solidFill>
                  <a:schemeClr val="accent5">
                    <a:lumMod val="50000"/>
                  </a:schemeClr>
                </a:solidFill>
                <a:latin typeface="Bitstream Vera Sans Mono" panose="020B0609030804020204" pitchFamily="49" charset="0"/>
              </a:rPr>
              <a:t>;</a:t>
            </a:r>
          </a:p>
          <a:p>
            <a:pPr marL="457200" indent="0">
              <a:buNone/>
              <a:tabLst>
                <a:tab pos="457200" algn="l"/>
                <a:tab pos="798513" algn="l"/>
                <a:tab pos="1147763" algn="l"/>
              </a:tabLst>
            </a:pPr>
            <a:r>
              <a:rPr lang="en-US" sz="1800" dirty="0">
                <a:solidFill>
                  <a:schemeClr val="accent5">
                    <a:lumMod val="50000"/>
                  </a:schemeClr>
                </a:solidFill>
                <a:latin typeface="Bitstream Vera Sans Mono" panose="020B0609030804020204" pitchFamily="49" charset="0"/>
              </a:rPr>
              <a:t>	</a:t>
            </a:r>
            <a:r>
              <a:rPr lang="en-US" sz="1800" dirty="0" smtClean="0">
                <a:solidFill>
                  <a:schemeClr val="accent5">
                    <a:lumMod val="50000"/>
                  </a:schemeClr>
                </a:solidFill>
                <a:latin typeface="Bitstream Vera Sans Mono" panose="020B0609030804020204" pitchFamily="49" charset="0"/>
              </a:rPr>
              <a:t> 	</a:t>
            </a:r>
            <a:r>
              <a:rPr lang="en-US" sz="1800" dirty="0" err="1" smtClean="0">
                <a:solidFill>
                  <a:schemeClr val="accent5">
                    <a:lumMod val="50000"/>
                  </a:schemeClr>
                </a:solidFill>
                <a:latin typeface="Bitstream Vera Sans Mono" panose="020B0609030804020204" pitchFamily="49" charset="0"/>
              </a:rPr>
              <a:t>Dn</a:t>
            </a:r>
            <a:r>
              <a:rPr lang="en-US" sz="1800" dirty="0" smtClean="0">
                <a:solidFill>
                  <a:schemeClr val="accent5">
                    <a:lumMod val="50000"/>
                  </a:schemeClr>
                </a:solidFill>
                <a:latin typeface="Bitstream Vera Sans Mono" panose="020B0609030804020204" pitchFamily="49" charset="0"/>
              </a:rPr>
              <a:t> = </a:t>
            </a:r>
            <a:r>
              <a:rPr lang="en-US" sz="1800" dirty="0" err="1" smtClean="0">
                <a:solidFill>
                  <a:schemeClr val="accent5">
                    <a:lumMod val="50000"/>
                  </a:schemeClr>
                </a:solidFill>
                <a:latin typeface="Bitstream Vera Sans Mono" panose="020B0609030804020204" pitchFamily="49" charset="0"/>
              </a:rPr>
              <a:t>Dn</a:t>
            </a:r>
            <a:r>
              <a:rPr lang="en-US" sz="1800" dirty="0" smtClean="0">
                <a:solidFill>
                  <a:schemeClr val="accent5">
                    <a:lumMod val="50000"/>
                  </a:schemeClr>
                </a:solidFill>
                <a:latin typeface="Bitstream Vera Sans Mono" panose="020B0609030804020204" pitchFamily="49" charset="0"/>
              </a:rPr>
              <a:t> + </a:t>
            </a:r>
            <a:r>
              <a:rPr lang="en-US" sz="1800" dirty="0">
                <a:solidFill>
                  <a:srgbClr val="B8AAFF">
                    <a:lumMod val="50000"/>
                  </a:srgbClr>
                </a:solidFill>
                <a:latin typeface="Bitstream Vera Sans Mono" panose="020B0609030804020204" pitchFamily="49" charset="0"/>
              </a:rPr>
              <a:t>w(I{j}(:,:,d)+1</a:t>
            </a:r>
            <a:r>
              <a:rPr lang="en-US" sz="1800" dirty="0" smtClean="0">
                <a:solidFill>
                  <a:srgbClr val="B8AAFF">
                    <a:lumMod val="50000"/>
                  </a:srgbClr>
                </a:solidFill>
                <a:latin typeface="Bitstream Vera Sans Mono" panose="020B0609030804020204" pitchFamily="49" charset="0"/>
              </a:rPr>
              <a:t>);</a:t>
            </a:r>
            <a:endParaRPr lang="en-US" sz="1800" dirty="0" smtClean="0">
              <a:solidFill>
                <a:schemeClr val="accent5">
                  <a:lumMod val="50000"/>
                </a:schemeClr>
              </a:solidFill>
              <a:latin typeface="Bitstream Vera Sans Mono" panose="020B0609030804020204" pitchFamily="49" charset="0"/>
            </a:endParaRPr>
          </a:p>
          <a:p>
            <a:pPr marL="457200" indent="0">
              <a:buNone/>
              <a:tabLst>
                <a:tab pos="457200" algn="l"/>
                <a:tab pos="798513" algn="l"/>
                <a:tab pos="1147763" algn="l"/>
              </a:tabLst>
            </a:pPr>
            <a:r>
              <a:rPr lang="en-US" sz="1800" dirty="0">
                <a:solidFill>
                  <a:schemeClr val="accent5">
                    <a:lumMod val="50000"/>
                  </a:schemeClr>
                </a:solidFill>
                <a:latin typeface="Bitstream Vera Sans Mono" panose="020B0609030804020204" pitchFamily="49" charset="0"/>
              </a:rPr>
              <a:t>	</a:t>
            </a:r>
            <a:r>
              <a:rPr lang="en-US" sz="1800" dirty="0" smtClean="0">
                <a:solidFill>
                  <a:schemeClr val="accent5">
                    <a:lumMod val="50000"/>
                  </a:schemeClr>
                </a:solidFill>
                <a:latin typeface="Bitstream Vera Sans Mono" panose="020B0609030804020204" pitchFamily="49" charset="0"/>
              </a:rPr>
              <a:t>end</a:t>
            </a:r>
          </a:p>
          <a:p>
            <a:pPr marL="457200" indent="0">
              <a:buNone/>
              <a:tabLst>
                <a:tab pos="457200" algn="l"/>
                <a:tab pos="798513" algn="l"/>
                <a:tab pos="1147763" algn="l"/>
              </a:tabLst>
            </a:pPr>
            <a:r>
              <a:rPr lang="en-US" sz="1800" dirty="0" smtClean="0">
                <a:solidFill>
                  <a:schemeClr val="accent5">
                    <a:lumMod val="50000"/>
                  </a:schemeClr>
                </a:solidFill>
                <a:latin typeface="Bitstream Vera Sans Mono" panose="020B0609030804020204" pitchFamily="49" charset="0"/>
              </a:rPr>
              <a:t>	z = </a:t>
            </a:r>
            <a:r>
              <a:rPr lang="en-US" sz="1800" dirty="0" err="1" smtClean="0">
                <a:solidFill>
                  <a:schemeClr val="accent5">
                    <a:lumMod val="50000"/>
                  </a:schemeClr>
                </a:solidFill>
                <a:latin typeface="Bitstream Vera Sans Mono" panose="020B0609030804020204" pitchFamily="49" charset="0"/>
              </a:rPr>
              <a:t>Dn</a:t>
            </a:r>
            <a:r>
              <a:rPr lang="en-US" sz="1800" dirty="0" smtClean="0">
                <a:solidFill>
                  <a:schemeClr val="accent5">
                    <a:lumMod val="50000"/>
                  </a:schemeClr>
                </a:solidFill>
                <a:latin typeface="Bitstream Vera Sans Mono" panose="020B0609030804020204" pitchFamily="49" charset="0"/>
              </a:rPr>
              <a:t> == 0</a:t>
            </a:r>
            <a:r>
              <a:rPr lang="en-US" sz="1800" dirty="0">
                <a:solidFill>
                  <a:schemeClr val="accent5">
                    <a:lumMod val="50000"/>
                  </a:schemeClr>
                </a:solidFill>
                <a:latin typeface="Bitstream Vera Sans Mono" panose="020B0609030804020204" pitchFamily="49" charset="0"/>
              </a:rPr>
              <a:t>;	 </a:t>
            </a:r>
            <a:r>
              <a:rPr lang="en-US" sz="1800" dirty="0" smtClean="0">
                <a:solidFill>
                  <a:schemeClr val="accent5">
                    <a:lumMod val="50000"/>
                  </a:schemeClr>
                </a:solidFill>
                <a:latin typeface="Bitstream Vera Sans Mono" panose="020B0609030804020204" pitchFamily="49" charset="0"/>
              </a:rPr>
              <a:t>	 </a:t>
            </a:r>
            <a:r>
              <a:rPr lang="en-US" sz="1800" dirty="0" smtClean="0">
                <a:solidFill>
                  <a:srgbClr val="008000"/>
                </a:solidFill>
                <a:latin typeface="Bitstream Vera Sans Mono" panose="020B0609030804020204" pitchFamily="49" charset="0"/>
              </a:rPr>
              <a:t>% find zeros in the denominator</a:t>
            </a:r>
            <a:endParaRPr lang="en-US" sz="1800" dirty="0" smtClean="0">
              <a:solidFill>
                <a:schemeClr val="accent5">
                  <a:lumMod val="50000"/>
                </a:schemeClr>
              </a:solidFill>
              <a:latin typeface="Bitstream Vera Sans Mono" panose="020B0609030804020204" pitchFamily="49" charset="0"/>
            </a:endParaRPr>
          </a:p>
          <a:p>
            <a:pPr marL="457200" indent="0">
              <a:buNone/>
              <a:tabLst>
                <a:tab pos="457200" algn="l"/>
                <a:tab pos="798513" algn="l"/>
                <a:tab pos="1147763" algn="l"/>
              </a:tabLst>
            </a:pPr>
            <a:r>
              <a:rPr lang="en-US" sz="1800" dirty="0" smtClean="0">
                <a:solidFill>
                  <a:schemeClr val="accent5">
                    <a:lumMod val="50000"/>
                  </a:schemeClr>
                </a:solidFill>
                <a:latin typeface="Bitstream Vera Sans Mono" panose="020B0609030804020204" pitchFamily="49" charset="0"/>
              </a:rPr>
              <a:t>	</a:t>
            </a:r>
            <a:r>
              <a:rPr lang="en-US" sz="1800" dirty="0" err="1" smtClean="0">
                <a:solidFill>
                  <a:schemeClr val="accent5">
                    <a:lumMod val="50000"/>
                  </a:schemeClr>
                </a:solidFill>
                <a:latin typeface="Bitstream Vera Sans Mono" panose="020B0609030804020204" pitchFamily="49" charset="0"/>
              </a:rPr>
              <a:t>Dn</a:t>
            </a:r>
            <a:r>
              <a:rPr lang="en-US" sz="1800" dirty="0" smtClean="0">
                <a:solidFill>
                  <a:schemeClr val="accent5">
                    <a:lumMod val="50000"/>
                  </a:schemeClr>
                </a:solidFill>
                <a:latin typeface="Bitstream Vera Sans Mono" panose="020B0609030804020204" pitchFamily="49" charset="0"/>
              </a:rPr>
              <a:t>(z) = 1; Nm(z) = 0</a:t>
            </a:r>
            <a:r>
              <a:rPr lang="en-US" sz="1800" dirty="0">
                <a:solidFill>
                  <a:schemeClr val="accent5">
                    <a:lumMod val="50000"/>
                  </a:schemeClr>
                </a:solidFill>
                <a:latin typeface="Bitstream Vera Sans Mono" panose="020B0609030804020204" pitchFamily="49" charset="0"/>
              </a:rPr>
              <a:t>; </a:t>
            </a:r>
            <a:r>
              <a:rPr lang="en-US" sz="1800" dirty="0" smtClean="0">
                <a:solidFill>
                  <a:srgbClr val="008000"/>
                </a:solidFill>
                <a:latin typeface="Bitstream Vera Sans Mono" panose="020B0609030804020204" pitchFamily="49" charset="0"/>
              </a:rPr>
              <a:t>% make the output 0 there</a:t>
            </a:r>
            <a:endParaRPr lang="en-US" sz="1800" dirty="0" smtClean="0">
              <a:solidFill>
                <a:schemeClr val="accent5">
                  <a:lumMod val="50000"/>
                </a:schemeClr>
              </a:solidFill>
              <a:latin typeface="Bitstream Vera Sans Mono" panose="020B0609030804020204" pitchFamily="49" charset="0"/>
            </a:endParaRPr>
          </a:p>
          <a:p>
            <a:pPr marL="457200" indent="0">
              <a:buNone/>
              <a:tabLst>
                <a:tab pos="457200" algn="l"/>
                <a:tab pos="798513" algn="l"/>
                <a:tab pos="1147763" algn="l"/>
              </a:tabLst>
            </a:pPr>
            <a:r>
              <a:rPr lang="en-US" sz="1800" dirty="0">
                <a:solidFill>
                  <a:schemeClr val="accent5">
                    <a:lumMod val="50000"/>
                  </a:schemeClr>
                </a:solidFill>
                <a:latin typeface="Bitstream Vera Sans Mono" panose="020B0609030804020204" pitchFamily="49" charset="0"/>
              </a:rPr>
              <a:t>	</a:t>
            </a:r>
            <a:r>
              <a:rPr lang="en-US" sz="1800" dirty="0" smtClean="0">
                <a:solidFill>
                  <a:schemeClr val="accent5">
                    <a:lumMod val="50000"/>
                  </a:schemeClr>
                </a:solidFill>
                <a:latin typeface="Bitstream Vera Sans Mono" panose="020B0609030804020204" pitchFamily="49" charset="0"/>
              </a:rPr>
              <a:t>E(:,:,d) = Nm./</a:t>
            </a:r>
            <a:r>
              <a:rPr lang="en-US" sz="1800" dirty="0" err="1" smtClean="0">
                <a:solidFill>
                  <a:schemeClr val="accent5">
                    <a:lumMod val="50000"/>
                  </a:schemeClr>
                </a:solidFill>
                <a:latin typeface="Bitstream Vera Sans Mono" panose="020B0609030804020204" pitchFamily="49" charset="0"/>
              </a:rPr>
              <a:t>Dn</a:t>
            </a:r>
            <a:r>
              <a:rPr lang="en-US" sz="1800" dirty="0">
                <a:solidFill>
                  <a:schemeClr val="accent5">
                    <a:lumMod val="50000"/>
                  </a:schemeClr>
                </a:solidFill>
                <a:latin typeface="Bitstream Vera Sans Mono" panose="020B0609030804020204" pitchFamily="49" charset="0"/>
              </a:rPr>
              <a:t>;	 </a:t>
            </a:r>
            <a:r>
              <a:rPr lang="en-US" sz="1800" dirty="0">
                <a:solidFill>
                  <a:srgbClr val="008000"/>
                </a:solidFill>
                <a:latin typeface="Bitstream Vera Sans Mono" panose="020B0609030804020204" pitchFamily="49" charset="0"/>
              </a:rPr>
              <a:t>% </a:t>
            </a:r>
            <a:r>
              <a:rPr lang="en-US" sz="1800" dirty="0" smtClean="0">
                <a:solidFill>
                  <a:srgbClr val="008000"/>
                </a:solidFill>
                <a:latin typeface="Bitstream Vera Sans Mono" panose="020B0609030804020204" pitchFamily="49" charset="0"/>
              </a:rPr>
              <a:t>log irradiance image</a:t>
            </a:r>
            <a:endParaRPr lang="en-US" sz="1800" dirty="0" smtClean="0">
              <a:solidFill>
                <a:schemeClr val="accent5">
                  <a:lumMod val="50000"/>
                </a:schemeClr>
              </a:solidFill>
              <a:latin typeface="Bitstream Vera Sans Mono" panose="020B0609030804020204" pitchFamily="49" charset="0"/>
            </a:endParaRPr>
          </a:p>
          <a:p>
            <a:pPr marL="457200" indent="0">
              <a:buNone/>
              <a:tabLst>
                <a:tab pos="457200" algn="l"/>
                <a:tab pos="798513" algn="l"/>
                <a:tab pos="1147763" algn="l"/>
              </a:tabLst>
            </a:pPr>
            <a:r>
              <a:rPr lang="en-US" sz="1800" dirty="0" smtClean="0">
                <a:solidFill>
                  <a:schemeClr val="accent5">
                    <a:lumMod val="50000"/>
                  </a:schemeClr>
                </a:solidFill>
                <a:latin typeface="Bitstream Vera Sans Mono" panose="020B0609030804020204" pitchFamily="49" charset="0"/>
              </a:rPr>
              <a:t>end</a:t>
            </a:r>
          </a:p>
        </p:txBody>
      </p:sp>
      <p:sp>
        <p:nvSpPr>
          <p:cNvPr id="7" name="Date Placeholder 6"/>
          <p:cNvSpPr>
            <a:spLocks noGrp="1"/>
          </p:cNvSpPr>
          <p:nvPr>
            <p:ph type="dt" sz="half" idx="2"/>
          </p:nvPr>
        </p:nvSpPr>
        <p:spPr/>
        <p:txBody>
          <a:bodyPr/>
          <a:lstStyle/>
          <a:p>
            <a:pPr>
              <a:defRPr/>
            </a:pPr>
            <a:r>
              <a:rPr lang="en-US" smtClean="0"/>
              <a:t>3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32</a:t>
            </a:fld>
            <a:endParaRPr lang="en-US" dirty="0"/>
          </a:p>
        </p:txBody>
      </p:sp>
    </p:spTree>
    <p:extLst>
      <p:ext uri="{BB962C8B-B14F-4D97-AF65-F5344CB8AC3E}">
        <p14:creationId xmlns:p14="http://schemas.microsoft.com/office/powerpoint/2010/main" val="42684151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HDR </a:t>
            </a:r>
            <a:r>
              <a:rPr lang="en-US" dirty="0" smtClean="0">
                <a:sym typeface="Symbol" panose="05050102010706020507" pitchFamily="18" charset="2"/>
              </a:rPr>
              <a:t> </a:t>
            </a:r>
            <a:r>
              <a:rPr lang="en-US" dirty="0" smtClean="0"/>
              <a:t>8-Bit Image: Tone Mapping</a:t>
            </a:r>
            <a:endParaRPr lang="en-US" dirty="0"/>
          </a:p>
        </p:txBody>
      </p:sp>
      <p:sp>
        <p:nvSpPr>
          <p:cNvPr id="3" name="Content Placeholder 2"/>
          <p:cNvSpPr>
            <a:spLocks noGrp="1"/>
          </p:cNvSpPr>
          <p:nvPr>
            <p:ph idx="1"/>
          </p:nvPr>
        </p:nvSpPr>
        <p:spPr>
          <a:xfrm>
            <a:off x="381000" y="1752600"/>
            <a:ext cx="8382000" cy="4093994"/>
          </a:xfrm>
        </p:spPr>
        <p:txBody>
          <a:bodyPr>
            <a:spAutoFit/>
          </a:bodyPr>
          <a:lstStyle/>
          <a:p>
            <a:pPr marL="0" indent="0">
              <a:spcBef>
                <a:spcPts val="0"/>
              </a:spcBef>
              <a:spcAft>
                <a:spcPts val="1200"/>
              </a:spcAft>
              <a:buSzPct val="75000"/>
              <a:buNone/>
            </a:pPr>
            <a:r>
              <a:rPr lang="en-US" sz="2400" dirty="0" smtClean="0">
                <a:solidFill>
                  <a:srgbClr val="000000"/>
                </a:solidFill>
              </a:rPr>
              <a:t>The dynamic range of an HDR image is much greater than the 256 levels that a standard digital image can represent and much greater than that of a standard monitor.  The conversion of an HDR image to 8-bits requires tone mapping.</a:t>
            </a:r>
          </a:p>
          <a:p>
            <a:pPr marL="0" indent="0">
              <a:spcBef>
                <a:spcPts val="0"/>
              </a:spcBef>
              <a:spcAft>
                <a:spcPts val="1200"/>
              </a:spcAft>
              <a:buSzPct val="75000"/>
              <a:buNone/>
            </a:pPr>
            <a:r>
              <a:rPr lang="en-US" sz="2400" dirty="0" smtClean="0">
                <a:solidFill>
                  <a:srgbClr val="000000"/>
                </a:solidFill>
              </a:rPr>
              <a:t>This can be done with point operators like a contrast mapping, gamma correction, or histogram remapping.  But those results are often not very good.</a:t>
            </a:r>
          </a:p>
          <a:p>
            <a:pPr marL="0" indent="0">
              <a:spcBef>
                <a:spcPts val="0"/>
              </a:spcBef>
              <a:spcAft>
                <a:spcPts val="0"/>
              </a:spcAft>
              <a:buSzPct val="75000"/>
              <a:buNone/>
            </a:pPr>
            <a:r>
              <a:rPr lang="en-US" sz="2400" dirty="0" smtClean="0">
                <a:solidFill>
                  <a:srgbClr val="000000"/>
                </a:solidFill>
              </a:rPr>
              <a:t>Better are local operators that remap as a function of the contrast of edges .</a:t>
            </a:r>
          </a:p>
          <a:p>
            <a:pPr marL="0" indent="0">
              <a:spcBef>
                <a:spcPts val="0"/>
              </a:spcBef>
              <a:spcAft>
                <a:spcPts val="0"/>
              </a:spcAft>
              <a:buSzPct val="75000"/>
              <a:buNone/>
              <a:tabLst>
                <a:tab pos="457200" algn="l"/>
                <a:tab pos="798513" algn="l"/>
                <a:tab pos="1147763" algn="l"/>
              </a:tabLst>
            </a:pPr>
            <a:r>
              <a:rPr lang="en-US" sz="2400" dirty="0" smtClean="0">
                <a:solidFill>
                  <a:srgbClr val="000000"/>
                </a:solidFill>
              </a:rPr>
              <a:t>	</a:t>
            </a:r>
            <a:endParaRPr lang="en-US" sz="1800" dirty="0" smtClean="0">
              <a:solidFill>
                <a:schemeClr val="accent5">
                  <a:lumMod val="50000"/>
                </a:schemeClr>
              </a:solidFill>
              <a:latin typeface="Bitstream Vera Sans Mono" panose="020B0609030804020204" pitchFamily="49" charset="0"/>
            </a:endParaRPr>
          </a:p>
        </p:txBody>
      </p:sp>
      <p:sp>
        <p:nvSpPr>
          <p:cNvPr id="7" name="Date Placeholder 6"/>
          <p:cNvSpPr>
            <a:spLocks noGrp="1"/>
          </p:cNvSpPr>
          <p:nvPr>
            <p:ph type="dt" sz="half" idx="2"/>
          </p:nvPr>
        </p:nvSpPr>
        <p:spPr/>
        <p:txBody>
          <a:bodyPr/>
          <a:lstStyle/>
          <a:p>
            <a:pPr>
              <a:defRPr/>
            </a:pPr>
            <a:r>
              <a:rPr lang="en-US" smtClean="0"/>
              <a:t>3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33</a:t>
            </a:fld>
            <a:endParaRPr lang="en-US" dirty="0"/>
          </a:p>
        </p:txBody>
      </p:sp>
    </p:spTree>
    <p:extLst>
      <p:ext uri="{BB962C8B-B14F-4D97-AF65-F5344CB8AC3E}">
        <p14:creationId xmlns:p14="http://schemas.microsoft.com/office/powerpoint/2010/main" val="13686525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Title 1"/>
          <p:cNvSpPr>
            <a:spLocks noGrp="1"/>
          </p:cNvSpPr>
          <p:nvPr>
            <p:ph type="title"/>
          </p:nvPr>
        </p:nvSpPr>
        <p:spPr>
          <a:xfrm>
            <a:off x="381000" y="914400"/>
            <a:ext cx="8382000" cy="723900"/>
          </a:xfrm>
        </p:spPr>
        <p:txBody>
          <a:bodyPr/>
          <a:lstStyle/>
          <a:p>
            <a:pPr algn="ctr"/>
            <a:r>
              <a:rPr lang="en-US" dirty="0"/>
              <a:t>HDR </a:t>
            </a:r>
            <a:r>
              <a:rPr lang="en-US" dirty="0">
                <a:sym typeface="Symbol" panose="05050102010706020507" pitchFamily="18" charset="2"/>
              </a:rPr>
              <a:t> </a:t>
            </a:r>
            <a:r>
              <a:rPr lang="en-US" dirty="0"/>
              <a:t>8-Bit Image: </a:t>
            </a:r>
            <a:r>
              <a:rPr lang="en-US" dirty="0" smtClean="0"/>
              <a:t>Photoshop Algorithm</a:t>
            </a:r>
            <a:endParaRPr lang="en-US" altLang="en-US" dirty="0" smtClean="0"/>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34</a:t>
            </a:fld>
            <a:endParaRPr lang="en-US" dirty="0"/>
          </a:p>
        </p:txBody>
      </p:sp>
      <p:pic>
        <p:nvPicPr>
          <p:cNvPr id="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383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1638300"/>
            <a:ext cx="6400800" cy="4267200"/>
          </a:xfrm>
          <a:prstGeom prst="rect">
            <a:avLst/>
          </a:prstGeom>
        </p:spPr>
      </p:pic>
      <p:sp>
        <p:nvSpPr>
          <p:cNvPr id="2" name="Title 1"/>
          <p:cNvSpPr>
            <a:spLocks noGrp="1"/>
          </p:cNvSpPr>
          <p:nvPr>
            <p:ph type="title"/>
          </p:nvPr>
        </p:nvSpPr>
        <p:spPr/>
        <p:txBody>
          <a:bodyPr/>
          <a:lstStyle/>
          <a:p>
            <a:pPr algn="ctr"/>
            <a:r>
              <a:rPr lang="en-US" dirty="0" smtClean="0"/>
              <a:t>HDR </a:t>
            </a:r>
            <a:r>
              <a:rPr lang="en-US" dirty="0" smtClean="0">
                <a:sym typeface="Symbol" panose="05050102010706020507" pitchFamily="18" charset="2"/>
              </a:rPr>
              <a:t> </a:t>
            </a:r>
            <a:r>
              <a:rPr lang="en-US" dirty="0" smtClean="0"/>
              <a:t>8-Bit Image: Linear Contrast Map</a:t>
            </a:r>
            <a:endParaRPr lang="en-US" dirty="0"/>
          </a:p>
        </p:txBody>
      </p:sp>
      <p:sp>
        <p:nvSpPr>
          <p:cNvPr id="7" name="Date Placeholder 6"/>
          <p:cNvSpPr>
            <a:spLocks noGrp="1"/>
          </p:cNvSpPr>
          <p:nvPr>
            <p:ph type="dt" sz="half" idx="2"/>
          </p:nvPr>
        </p:nvSpPr>
        <p:spPr/>
        <p:txBody>
          <a:bodyPr/>
          <a:lstStyle/>
          <a:p>
            <a:pPr>
              <a:defRPr/>
            </a:pPr>
            <a:r>
              <a:rPr lang="en-US" smtClean="0"/>
              <a:t>3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35</a:t>
            </a:fld>
            <a:endParaRPr lang="en-US" dirty="0"/>
          </a:p>
        </p:txBody>
      </p:sp>
      <p:sp>
        <p:nvSpPr>
          <p:cNvPr id="10" name="TextBox 9"/>
          <p:cNvSpPr txBox="1"/>
          <p:nvPr/>
        </p:nvSpPr>
        <p:spPr>
          <a:xfrm>
            <a:off x="4586857" y="5766355"/>
            <a:ext cx="4176143" cy="369332"/>
          </a:xfrm>
          <a:prstGeom prst="rect">
            <a:avLst/>
          </a:prstGeom>
          <a:solidFill>
            <a:srgbClr val="FFFF99"/>
          </a:solidFill>
          <a:effectLst>
            <a:outerShdw blurRad="50800" dist="63500" dir="13500000" algn="br" rotWithShape="0">
              <a:prstClr val="black">
                <a:alpha val="40000"/>
              </a:prstClr>
            </a:outerShdw>
          </a:effectLst>
        </p:spPr>
        <p:txBody>
          <a:bodyPr wrap="none" rtlCol="0">
            <a:spAutoFit/>
          </a:bodyPr>
          <a:lstStyle/>
          <a:p>
            <a:r>
              <a:rPr lang="en-US" sz="1800" dirty="0" smtClean="0">
                <a:latin typeface="Comic Sans MS" pitchFamily="66" charset="0"/>
                <a:cs typeface="Times New Roman" pitchFamily="18" charset="0"/>
              </a:rPr>
              <a:t>I </a:t>
            </a:r>
            <a:r>
              <a:rPr lang="en-US" sz="1800" dirty="0">
                <a:latin typeface="Comic Sans MS" pitchFamily="66" charset="0"/>
                <a:cs typeface="Times New Roman" pitchFamily="18" charset="0"/>
                <a:sym typeface="Symbol" panose="05050102010706020507" pitchFamily="18" charset="2"/>
              </a:rPr>
              <a:t> 255</a:t>
            </a:r>
            <a:r>
              <a:rPr lang="en-US" sz="1800" dirty="0" smtClean="0">
                <a:latin typeface="Comic Sans MS" pitchFamily="66" charset="0"/>
                <a:cs typeface="Times New Roman" pitchFamily="18" charset="0"/>
                <a:sym typeface="Symbol" panose="05050102010706020507" pitchFamily="18" charset="2"/>
              </a:rPr>
              <a:t>{[E-min(E)]/[max(E)-min(E)]}</a:t>
            </a:r>
            <a:endParaRPr lang="en-US" sz="1800" dirty="0">
              <a:latin typeface="Comic Sans MS" pitchFamily="66" charset="0"/>
              <a:cs typeface="Times New Roman" pitchFamily="18" charset="0"/>
              <a:sym typeface="Symbol" panose="05050102010706020507" pitchFamily="18" charset="2"/>
            </a:endParaRPr>
          </a:p>
        </p:txBody>
      </p:sp>
    </p:spTree>
    <p:extLst>
      <p:ext uri="{BB962C8B-B14F-4D97-AF65-F5344CB8AC3E}">
        <p14:creationId xmlns:p14="http://schemas.microsoft.com/office/powerpoint/2010/main" val="1904797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1644150"/>
            <a:ext cx="6400800" cy="4267200"/>
          </a:xfrm>
          <a:prstGeom prst="rect">
            <a:avLst/>
          </a:prstGeom>
        </p:spPr>
      </p:pic>
      <p:sp>
        <p:nvSpPr>
          <p:cNvPr id="2" name="Title 1"/>
          <p:cNvSpPr>
            <a:spLocks noGrp="1"/>
          </p:cNvSpPr>
          <p:nvPr>
            <p:ph type="title"/>
          </p:nvPr>
        </p:nvSpPr>
        <p:spPr/>
        <p:txBody>
          <a:bodyPr/>
          <a:lstStyle/>
          <a:p>
            <a:pPr algn="ctr"/>
            <a:r>
              <a:rPr lang="en-US" dirty="0" smtClean="0"/>
              <a:t>HDR </a:t>
            </a:r>
            <a:r>
              <a:rPr lang="en-US" dirty="0" smtClean="0">
                <a:sym typeface="Symbol" panose="05050102010706020507" pitchFamily="18" charset="2"/>
              </a:rPr>
              <a:t> </a:t>
            </a:r>
            <a:r>
              <a:rPr lang="en-US" dirty="0" smtClean="0"/>
              <a:t>8-Bit Image: Gamma Correction</a:t>
            </a:r>
            <a:endParaRPr lang="en-US" dirty="0"/>
          </a:p>
        </p:txBody>
      </p:sp>
      <p:sp>
        <p:nvSpPr>
          <p:cNvPr id="7" name="Date Placeholder 6"/>
          <p:cNvSpPr>
            <a:spLocks noGrp="1"/>
          </p:cNvSpPr>
          <p:nvPr>
            <p:ph type="dt" sz="half" idx="2"/>
          </p:nvPr>
        </p:nvSpPr>
        <p:spPr/>
        <p:txBody>
          <a:bodyPr/>
          <a:lstStyle/>
          <a:p>
            <a:pPr>
              <a:defRPr/>
            </a:pPr>
            <a:r>
              <a:rPr lang="en-US" smtClean="0"/>
              <a:t>3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36</a:t>
            </a:fld>
            <a:endParaRPr lang="en-US" dirty="0"/>
          </a:p>
        </p:txBody>
      </p:sp>
      <p:sp>
        <p:nvSpPr>
          <p:cNvPr id="10" name="TextBox 9"/>
          <p:cNvSpPr txBox="1"/>
          <p:nvPr/>
        </p:nvSpPr>
        <p:spPr>
          <a:xfrm>
            <a:off x="4191000" y="5766355"/>
            <a:ext cx="4624984" cy="369332"/>
          </a:xfrm>
          <a:prstGeom prst="rect">
            <a:avLst/>
          </a:prstGeom>
          <a:solidFill>
            <a:srgbClr val="FFFF99"/>
          </a:solidFill>
          <a:effectLst>
            <a:outerShdw blurRad="50800" dist="63500" dir="13500000" algn="br" rotWithShape="0">
              <a:prstClr val="black">
                <a:alpha val="40000"/>
              </a:prstClr>
            </a:outerShdw>
          </a:effectLst>
        </p:spPr>
        <p:txBody>
          <a:bodyPr wrap="none" rtlCol="0">
            <a:spAutoFit/>
          </a:bodyPr>
          <a:lstStyle/>
          <a:p>
            <a:r>
              <a:rPr lang="en-US" sz="1800" dirty="0" smtClean="0">
                <a:latin typeface="Comic Sans MS" pitchFamily="66" charset="0"/>
                <a:cs typeface="Times New Roman" pitchFamily="18" charset="0"/>
              </a:rPr>
              <a:t>I </a:t>
            </a:r>
            <a:r>
              <a:rPr lang="en-US" sz="1800" dirty="0">
                <a:latin typeface="Comic Sans MS" pitchFamily="66" charset="0"/>
                <a:cs typeface="Times New Roman" pitchFamily="18" charset="0"/>
                <a:sym typeface="Symbol" panose="05050102010706020507" pitchFamily="18" charset="2"/>
              </a:rPr>
              <a:t> 255</a:t>
            </a:r>
            <a:r>
              <a:rPr lang="en-US" sz="1800" dirty="0" smtClean="0">
                <a:latin typeface="Comic Sans MS" pitchFamily="66" charset="0"/>
                <a:cs typeface="Times New Roman" pitchFamily="18" charset="0"/>
                <a:sym typeface="Symbol" panose="05050102010706020507" pitchFamily="18" charset="2"/>
              </a:rPr>
              <a:t>{([E-min(E)]/[max(E)-min(E)])</a:t>
            </a:r>
            <a:r>
              <a:rPr lang="en-US" sz="1800" baseline="30000" dirty="0" smtClean="0">
                <a:latin typeface="Comic Sans MS" pitchFamily="66" charset="0"/>
                <a:cs typeface="Times New Roman" pitchFamily="18" charset="0"/>
                <a:sym typeface="Symbol" panose="05050102010706020507" pitchFamily="18" charset="2"/>
              </a:rPr>
              <a:t>1/</a:t>
            </a:r>
            <a:r>
              <a:rPr lang="en-US" sz="1800" b="1" baseline="30000" dirty="0" smtClean="0">
                <a:latin typeface="Comic Sans MS" pitchFamily="66" charset="0"/>
                <a:cs typeface="Times New Roman" pitchFamily="18" charset="0"/>
                <a:sym typeface="Symbol" panose="05050102010706020507" pitchFamily="18" charset="2"/>
              </a:rPr>
              <a:t></a:t>
            </a:r>
            <a:r>
              <a:rPr lang="en-US" sz="1800" dirty="0" smtClean="0">
                <a:latin typeface="Comic Sans MS" pitchFamily="66" charset="0"/>
                <a:cs typeface="Times New Roman" pitchFamily="18" charset="0"/>
                <a:sym typeface="Symbol" panose="05050102010706020507" pitchFamily="18" charset="2"/>
              </a:rPr>
              <a:t> }</a:t>
            </a:r>
            <a:endParaRPr lang="en-US" sz="1800" dirty="0">
              <a:latin typeface="Comic Sans MS" pitchFamily="66" charset="0"/>
              <a:cs typeface="Times New Roman" pitchFamily="18" charset="0"/>
              <a:sym typeface="Symbol" panose="05050102010706020507" pitchFamily="18" charset="2"/>
            </a:endParaRPr>
          </a:p>
        </p:txBody>
      </p:sp>
      <p:sp>
        <p:nvSpPr>
          <p:cNvPr id="11" name="TextBox 10"/>
          <p:cNvSpPr txBox="1"/>
          <p:nvPr/>
        </p:nvSpPr>
        <p:spPr>
          <a:xfrm>
            <a:off x="846398" y="5766355"/>
            <a:ext cx="898003" cy="369332"/>
          </a:xfrm>
          <a:prstGeom prst="rect">
            <a:avLst/>
          </a:prstGeom>
          <a:solidFill>
            <a:srgbClr val="FFFF99"/>
          </a:solidFill>
          <a:effectLst>
            <a:outerShdw blurRad="50800" dist="63500" dir="13500000" algn="br" rotWithShape="0">
              <a:prstClr val="black">
                <a:alpha val="40000"/>
              </a:prstClr>
            </a:outerShdw>
          </a:effectLst>
        </p:spPr>
        <p:txBody>
          <a:bodyPr wrap="none" rtlCol="0">
            <a:spAutoFit/>
          </a:bodyPr>
          <a:lstStyle/>
          <a:p>
            <a:r>
              <a:rPr lang="en-US" sz="1800" b="1" dirty="0" smtClean="0">
                <a:latin typeface="Comic Sans MS" pitchFamily="66" charset="0"/>
                <a:cs typeface="Times New Roman" pitchFamily="18" charset="0"/>
                <a:sym typeface="Symbol" panose="05050102010706020507" pitchFamily="18" charset="2"/>
              </a:rPr>
              <a:t></a:t>
            </a:r>
            <a:r>
              <a:rPr lang="en-US" sz="1800" dirty="0" smtClean="0">
                <a:latin typeface="Comic Sans MS" pitchFamily="66" charset="0"/>
                <a:cs typeface="Times New Roman" pitchFamily="18" charset="0"/>
                <a:sym typeface="Symbol" panose="05050102010706020507" pitchFamily="18" charset="2"/>
              </a:rPr>
              <a:t> = 1/2</a:t>
            </a:r>
            <a:endParaRPr lang="en-US" sz="1800" dirty="0">
              <a:latin typeface="Comic Sans MS" pitchFamily="66" charset="0"/>
              <a:cs typeface="Times New Roman" pitchFamily="18" charset="0"/>
              <a:sym typeface="Symbol" panose="05050102010706020507" pitchFamily="18" charset="2"/>
            </a:endParaRPr>
          </a:p>
        </p:txBody>
      </p:sp>
    </p:spTree>
    <p:extLst>
      <p:ext uri="{BB962C8B-B14F-4D97-AF65-F5344CB8AC3E}">
        <p14:creationId xmlns:p14="http://schemas.microsoft.com/office/powerpoint/2010/main" val="2796338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1645998"/>
            <a:ext cx="6400800" cy="4267200"/>
          </a:xfrm>
          <a:prstGeom prst="rect">
            <a:avLst/>
          </a:prstGeom>
        </p:spPr>
      </p:pic>
      <p:sp>
        <p:nvSpPr>
          <p:cNvPr id="2" name="Title 1"/>
          <p:cNvSpPr>
            <a:spLocks noGrp="1"/>
          </p:cNvSpPr>
          <p:nvPr>
            <p:ph type="title"/>
          </p:nvPr>
        </p:nvSpPr>
        <p:spPr/>
        <p:txBody>
          <a:bodyPr/>
          <a:lstStyle/>
          <a:p>
            <a:pPr algn="ctr"/>
            <a:r>
              <a:rPr lang="en-US" dirty="0" smtClean="0"/>
              <a:t>HDR </a:t>
            </a:r>
            <a:r>
              <a:rPr lang="en-US" dirty="0" smtClean="0">
                <a:sym typeface="Symbol" panose="05050102010706020507" pitchFamily="18" charset="2"/>
              </a:rPr>
              <a:t> </a:t>
            </a:r>
            <a:r>
              <a:rPr lang="en-US" dirty="0" smtClean="0"/>
              <a:t>8-Bit Image: Histogram EQ</a:t>
            </a:r>
            <a:endParaRPr lang="en-US" dirty="0"/>
          </a:p>
        </p:txBody>
      </p:sp>
      <p:sp>
        <p:nvSpPr>
          <p:cNvPr id="7" name="Date Placeholder 6"/>
          <p:cNvSpPr>
            <a:spLocks noGrp="1"/>
          </p:cNvSpPr>
          <p:nvPr>
            <p:ph type="dt" sz="half" idx="2"/>
          </p:nvPr>
        </p:nvSpPr>
        <p:spPr/>
        <p:txBody>
          <a:bodyPr/>
          <a:lstStyle/>
          <a:p>
            <a:pPr>
              <a:defRPr/>
            </a:pPr>
            <a:r>
              <a:rPr lang="en-US" smtClean="0"/>
              <a:t>3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37</a:t>
            </a:fld>
            <a:endParaRPr lang="en-US" dirty="0"/>
          </a:p>
        </p:txBody>
      </p:sp>
      <p:sp>
        <p:nvSpPr>
          <p:cNvPr id="10" name="TextBox 9"/>
          <p:cNvSpPr txBox="1"/>
          <p:nvPr/>
        </p:nvSpPr>
        <p:spPr>
          <a:xfrm>
            <a:off x="6310084" y="5766355"/>
            <a:ext cx="2452916" cy="369332"/>
          </a:xfrm>
          <a:prstGeom prst="rect">
            <a:avLst/>
          </a:prstGeom>
          <a:solidFill>
            <a:srgbClr val="FFFF99"/>
          </a:solidFill>
          <a:effectLst>
            <a:outerShdw blurRad="50800" dist="63500" dir="13500000" algn="br" rotWithShape="0">
              <a:prstClr val="black">
                <a:alpha val="40000"/>
              </a:prstClr>
            </a:outerShdw>
          </a:effectLst>
        </p:spPr>
        <p:txBody>
          <a:bodyPr wrap="none" rtlCol="0">
            <a:spAutoFit/>
          </a:bodyPr>
          <a:lstStyle/>
          <a:p>
            <a:r>
              <a:rPr lang="en-US" sz="1800" dirty="0" smtClean="0">
                <a:latin typeface="Comic Sans MS" pitchFamily="66" charset="0"/>
                <a:cs typeface="Times New Roman" pitchFamily="18" charset="0"/>
              </a:rPr>
              <a:t>I </a:t>
            </a:r>
            <a:r>
              <a:rPr lang="en-US" sz="1800" dirty="0">
                <a:latin typeface="Comic Sans MS" pitchFamily="66" charset="0"/>
                <a:cs typeface="Times New Roman" pitchFamily="18" charset="0"/>
                <a:sym typeface="Symbol" panose="05050102010706020507" pitchFamily="18" charset="2"/>
              </a:rPr>
              <a:t> </a:t>
            </a:r>
            <a:r>
              <a:rPr lang="en-US" sz="1800" dirty="0" err="1" smtClean="0">
                <a:latin typeface="Comic Sans MS" pitchFamily="66" charset="0"/>
                <a:cs typeface="Times New Roman" pitchFamily="18" charset="0"/>
                <a:sym typeface="Symbol" panose="05050102010706020507" pitchFamily="18" charset="2"/>
              </a:rPr>
              <a:t>histogram_eq</a:t>
            </a:r>
            <a:r>
              <a:rPr lang="en-US" sz="1800" dirty="0" smtClean="0">
                <a:latin typeface="Comic Sans MS" pitchFamily="66" charset="0"/>
                <a:cs typeface="Times New Roman" pitchFamily="18" charset="0"/>
                <a:sym typeface="Symbol" panose="05050102010706020507" pitchFamily="18" charset="2"/>
              </a:rPr>
              <a:t>(E)</a:t>
            </a:r>
            <a:endParaRPr lang="en-US" sz="1800" dirty="0">
              <a:latin typeface="Comic Sans MS" pitchFamily="66" charset="0"/>
              <a:cs typeface="Times New Roman" pitchFamily="18" charset="0"/>
              <a:sym typeface="Symbol" panose="05050102010706020507" pitchFamily="18" charset="2"/>
            </a:endParaRPr>
          </a:p>
        </p:txBody>
      </p:sp>
    </p:spTree>
    <p:extLst>
      <p:ext uri="{BB962C8B-B14F-4D97-AF65-F5344CB8AC3E}">
        <p14:creationId xmlns:p14="http://schemas.microsoft.com/office/powerpoint/2010/main" val="3515516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1645998"/>
            <a:ext cx="6400800" cy="4267200"/>
          </a:xfrm>
          <a:prstGeom prst="rect">
            <a:avLst/>
          </a:prstGeom>
        </p:spPr>
      </p:pic>
      <p:sp>
        <p:nvSpPr>
          <p:cNvPr id="2" name="Title 1"/>
          <p:cNvSpPr>
            <a:spLocks noGrp="1"/>
          </p:cNvSpPr>
          <p:nvPr>
            <p:ph type="title"/>
          </p:nvPr>
        </p:nvSpPr>
        <p:spPr/>
        <p:txBody>
          <a:bodyPr/>
          <a:lstStyle/>
          <a:p>
            <a:pPr algn="ctr"/>
            <a:r>
              <a:rPr lang="en-US" dirty="0" smtClean="0"/>
              <a:t>HDR </a:t>
            </a:r>
            <a:r>
              <a:rPr lang="en-US" dirty="0" smtClean="0">
                <a:sym typeface="Symbol" panose="05050102010706020507" pitchFamily="18" charset="2"/>
              </a:rPr>
              <a:t> </a:t>
            </a:r>
            <a:r>
              <a:rPr lang="en-US" dirty="0" smtClean="0"/>
              <a:t>8-Bit Image: FLW Algorithm</a:t>
            </a:r>
            <a:r>
              <a:rPr lang="en-US" baseline="30000" dirty="0" smtClean="0"/>
              <a:t>1,2</a:t>
            </a:r>
            <a:endParaRPr lang="en-US" dirty="0"/>
          </a:p>
        </p:txBody>
      </p:sp>
      <p:sp>
        <p:nvSpPr>
          <p:cNvPr id="7" name="Date Placeholder 6"/>
          <p:cNvSpPr>
            <a:spLocks noGrp="1"/>
          </p:cNvSpPr>
          <p:nvPr>
            <p:ph type="dt" sz="half" idx="2"/>
          </p:nvPr>
        </p:nvSpPr>
        <p:spPr/>
        <p:txBody>
          <a:bodyPr/>
          <a:lstStyle/>
          <a:p>
            <a:pPr>
              <a:defRPr/>
            </a:pPr>
            <a:r>
              <a:rPr lang="en-US" smtClean="0"/>
              <a:t>3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38</a:t>
            </a:fld>
            <a:endParaRPr lang="en-US" dirty="0"/>
          </a:p>
        </p:txBody>
      </p:sp>
      <p:sp>
        <p:nvSpPr>
          <p:cNvPr id="10" name="TextBox 9"/>
          <p:cNvSpPr txBox="1"/>
          <p:nvPr/>
        </p:nvSpPr>
        <p:spPr>
          <a:xfrm rot="5400000">
            <a:off x="6506628" y="3456432"/>
            <a:ext cx="3505200" cy="646331"/>
          </a:xfrm>
          <a:prstGeom prst="rect">
            <a:avLst/>
          </a:prstGeom>
          <a:solidFill>
            <a:schemeClr val="bg1"/>
          </a:solidFill>
          <a:ln>
            <a:solidFill>
              <a:schemeClr val="tx1"/>
            </a:solidFill>
          </a:ln>
          <a:effectLst/>
        </p:spPr>
        <p:txBody>
          <a:bodyPr wrap="square" rtlCol="0">
            <a:spAutoFit/>
          </a:bodyPr>
          <a:lstStyle/>
          <a:p>
            <a:r>
              <a:rPr lang="en-US" sz="1200" baseline="30000" dirty="0" smtClean="0">
                <a:latin typeface="+mj-lt"/>
                <a:cs typeface="Times New Roman" pitchFamily="18" charset="0"/>
              </a:rPr>
              <a:t>2</a:t>
            </a:r>
            <a:r>
              <a:rPr lang="en-US" sz="1200" dirty="0" smtClean="0">
                <a:latin typeface="+mj-lt"/>
                <a:cs typeface="Times New Roman" pitchFamily="18" charset="0"/>
              </a:rPr>
              <a:t>Computed by the freeware open-source program </a:t>
            </a:r>
            <a:r>
              <a:rPr lang="en-US" sz="1200" i="1" dirty="0" smtClean="0">
                <a:latin typeface="+mj-lt"/>
                <a:cs typeface="Times New Roman" pitchFamily="18" charset="0"/>
              </a:rPr>
              <a:t>Luminance HDR 2.4.0.</a:t>
            </a:r>
            <a:r>
              <a:rPr lang="en-US" sz="1200" dirty="0">
                <a:latin typeface="+mj-lt"/>
                <a:cs typeface="Times New Roman" pitchFamily="18" charset="0"/>
              </a:rPr>
              <a:t>  </a:t>
            </a:r>
            <a:r>
              <a:rPr lang="en-US" sz="1200" dirty="0" smtClean="0">
                <a:latin typeface="+mj-lt"/>
                <a:cs typeface="Times New Roman" pitchFamily="18" charset="0"/>
              </a:rPr>
              <a:t>(Windows x64 version) URL: </a:t>
            </a:r>
            <a:r>
              <a:rPr lang="en-US" sz="1200" dirty="0" smtClean="0">
                <a:latin typeface="+mj-lt"/>
                <a:cs typeface="Times New Roman" pitchFamily="18" charset="0"/>
                <a:hlinkClick r:id="rId3"/>
              </a:rPr>
              <a:t>http</a:t>
            </a:r>
            <a:r>
              <a:rPr lang="en-US" sz="1200" dirty="0">
                <a:latin typeface="+mj-lt"/>
                <a:cs typeface="Times New Roman" pitchFamily="18" charset="0"/>
                <a:hlinkClick r:id="rId3"/>
              </a:rPr>
              <a:t>://</a:t>
            </a:r>
            <a:r>
              <a:rPr lang="en-US" sz="1200" dirty="0" smtClean="0">
                <a:latin typeface="+mj-lt"/>
                <a:cs typeface="Times New Roman" pitchFamily="18" charset="0"/>
                <a:hlinkClick r:id="rId3"/>
              </a:rPr>
              <a:t>qtpfsgui.sourceforge.net</a:t>
            </a:r>
            <a:r>
              <a:rPr lang="en-US" sz="1200" dirty="0" smtClean="0">
                <a:latin typeface="+mj-lt"/>
                <a:cs typeface="Times New Roman" pitchFamily="18" charset="0"/>
              </a:rPr>
              <a:t> retrieved 2015-10-29.</a:t>
            </a:r>
            <a:endParaRPr lang="en-US" sz="1200" baseline="30000" dirty="0" smtClean="0">
              <a:latin typeface="+mj-lt"/>
              <a:cs typeface="Times New Roman" pitchFamily="18" charset="0"/>
            </a:endParaRPr>
          </a:p>
        </p:txBody>
      </p:sp>
      <p:sp>
        <p:nvSpPr>
          <p:cNvPr id="11" name="TextBox 10"/>
          <p:cNvSpPr txBox="1"/>
          <p:nvPr/>
        </p:nvSpPr>
        <p:spPr>
          <a:xfrm rot="5400000">
            <a:off x="-1299002" y="3364099"/>
            <a:ext cx="4191000" cy="830997"/>
          </a:xfrm>
          <a:prstGeom prst="rect">
            <a:avLst/>
          </a:prstGeom>
          <a:solidFill>
            <a:schemeClr val="bg1"/>
          </a:solidFill>
          <a:ln>
            <a:solidFill>
              <a:schemeClr val="tx1"/>
            </a:solidFill>
          </a:ln>
          <a:effectLst/>
        </p:spPr>
        <p:txBody>
          <a:bodyPr wrap="square" rtlCol="0">
            <a:spAutoFit/>
          </a:bodyPr>
          <a:lstStyle/>
          <a:p>
            <a:r>
              <a:rPr lang="en-US" sz="1200" baseline="30000" dirty="0" smtClean="0">
                <a:latin typeface="+mj-lt"/>
                <a:cs typeface="Times New Roman" pitchFamily="18" charset="0"/>
              </a:rPr>
              <a:t>1</a:t>
            </a:r>
            <a:r>
              <a:rPr lang="en-US" sz="1200" dirty="0" smtClean="0">
                <a:latin typeface="+mj-lt"/>
                <a:cs typeface="Times New Roman" pitchFamily="18" charset="0"/>
              </a:rPr>
              <a:t>R. </a:t>
            </a:r>
            <a:r>
              <a:rPr lang="en-US" sz="1200" dirty="0" err="1" smtClean="0">
                <a:latin typeface="+mj-lt"/>
                <a:cs typeface="Times New Roman" pitchFamily="18" charset="0"/>
              </a:rPr>
              <a:t>Fattal</a:t>
            </a:r>
            <a:r>
              <a:rPr lang="en-US" sz="1200" dirty="0" smtClean="0">
                <a:latin typeface="+mj-lt"/>
                <a:cs typeface="Times New Roman" pitchFamily="18" charset="0"/>
              </a:rPr>
              <a:t>, D. </a:t>
            </a:r>
            <a:r>
              <a:rPr lang="en-US" sz="1200" dirty="0" err="1" smtClean="0">
                <a:latin typeface="+mj-lt"/>
                <a:cs typeface="Times New Roman" pitchFamily="18" charset="0"/>
              </a:rPr>
              <a:t>Lischinski</a:t>
            </a:r>
            <a:r>
              <a:rPr lang="en-US" sz="1200" dirty="0" smtClean="0">
                <a:latin typeface="+mj-lt"/>
                <a:cs typeface="Times New Roman" pitchFamily="18" charset="0"/>
              </a:rPr>
              <a:t>, M. </a:t>
            </a:r>
            <a:r>
              <a:rPr lang="en-US" sz="1200" dirty="0" err="1" smtClean="0">
                <a:latin typeface="+mj-lt"/>
                <a:cs typeface="Times New Roman" pitchFamily="18" charset="0"/>
              </a:rPr>
              <a:t>Werman</a:t>
            </a:r>
            <a:r>
              <a:rPr lang="en-US" sz="1200" dirty="0" smtClean="0">
                <a:latin typeface="+mj-lt"/>
                <a:cs typeface="Times New Roman" pitchFamily="18" charset="0"/>
              </a:rPr>
              <a:t>, “Gradient domain high dynamic range compression,” </a:t>
            </a:r>
            <a:r>
              <a:rPr lang="en-US" altLang="en-US" sz="1200" dirty="0">
                <a:latin typeface="+mj-lt"/>
                <a:cs typeface="Times New Roman" panose="02020603050405020304" pitchFamily="18" charset="0"/>
              </a:rPr>
              <a:t>In </a:t>
            </a:r>
            <a:r>
              <a:rPr lang="en-US" altLang="en-US" sz="1200" i="1" dirty="0">
                <a:latin typeface="+mj-lt"/>
                <a:cs typeface="Times New Roman" panose="02020603050405020304" pitchFamily="18" charset="0"/>
              </a:rPr>
              <a:t>Proceedings of the 29th annual conference on Computer graphics and interactive techniques</a:t>
            </a:r>
            <a:r>
              <a:rPr lang="en-US" altLang="en-US" sz="1200" dirty="0">
                <a:latin typeface="+mj-lt"/>
                <a:cs typeface="Times New Roman" panose="02020603050405020304" pitchFamily="18" charset="0"/>
              </a:rPr>
              <a:t> (SIGGRAPH '02). ACM, New York, NY, USA, 249-256.</a:t>
            </a:r>
            <a:endParaRPr lang="en-US" sz="1200" baseline="30000" dirty="0" smtClean="0">
              <a:latin typeface="+mj-lt"/>
              <a:cs typeface="Times New Roman" pitchFamily="18" charset="0"/>
            </a:endParaRPr>
          </a:p>
        </p:txBody>
      </p:sp>
    </p:spTree>
    <p:extLst>
      <p:ext uri="{BB962C8B-B14F-4D97-AF65-F5344CB8AC3E}">
        <p14:creationId xmlns:p14="http://schemas.microsoft.com/office/powerpoint/2010/main" val="162144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40544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itle 1"/>
          <p:cNvSpPr>
            <a:spLocks noGrp="1"/>
          </p:cNvSpPr>
          <p:nvPr>
            <p:ph type="title"/>
          </p:nvPr>
        </p:nvSpPr>
        <p:spPr/>
        <p:txBody>
          <a:bodyPr/>
          <a:lstStyle/>
          <a:p>
            <a:r>
              <a:rPr lang="en-US" altLang="en-US" smtClean="0"/>
              <a:t>The Process of Imaging — Radiometry</a:t>
            </a:r>
          </a:p>
        </p:txBody>
      </p:sp>
      <p:sp>
        <p:nvSpPr>
          <p:cNvPr id="11" name="TextBox 10"/>
          <p:cNvSpPr txBox="1"/>
          <p:nvPr/>
        </p:nvSpPr>
        <p:spPr>
          <a:xfrm>
            <a:off x="4953000" y="2286000"/>
            <a:ext cx="3354388" cy="2338388"/>
          </a:xfrm>
          <a:prstGeom prst="rect">
            <a:avLst/>
          </a:prstGeom>
          <a:solidFill>
            <a:schemeClr val="bg1"/>
          </a:solidFill>
          <a:ln>
            <a:solidFill>
              <a:schemeClr val="tx1"/>
            </a:solidFill>
          </a:ln>
          <a:effectLst>
            <a:outerShdw blurRad="50800" dist="38100" sx="102000" sy="102000" algn="l" rotWithShape="0">
              <a:prstClr val="black">
                <a:alpha val="40000"/>
              </a:prstClr>
            </a:outerShdw>
          </a:effectLst>
        </p:spPr>
        <p:txBody>
          <a:bodyPr>
            <a:spAutoFit/>
          </a:bodyPr>
          <a:lstStyle/>
          <a:p>
            <a:pPr eaLnBrk="0" hangingPunct="0">
              <a:spcBef>
                <a:spcPts val="600"/>
              </a:spcBef>
              <a:spcAft>
                <a:spcPts val="600"/>
              </a:spcAft>
              <a:defRPr/>
            </a:pPr>
            <a:r>
              <a:rPr lang="en-US" sz="1800" dirty="0">
                <a:latin typeface="Times New Roman" pitchFamily="18" charset="0"/>
                <a:cs typeface="Times New Roman" pitchFamily="18" charset="0"/>
              </a:rPr>
              <a:t>Solid Angle:  The area traced out on the surface of a unit sphere by a cone with vertex on the center  of the sphere.  </a:t>
            </a:r>
          </a:p>
          <a:p>
            <a:pPr eaLnBrk="0" hangingPunct="0">
              <a:spcBef>
                <a:spcPts val="600"/>
              </a:spcBef>
              <a:spcAft>
                <a:spcPts val="600"/>
              </a:spcAft>
              <a:defRPr/>
            </a:pPr>
            <a:r>
              <a:rPr lang="en-US" sz="1800" dirty="0">
                <a:latin typeface="Times New Roman" pitchFamily="18" charset="0"/>
                <a:cs typeface="Times New Roman" pitchFamily="18" charset="0"/>
              </a:rPr>
              <a:t>Units: steradians.  </a:t>
            </a:r>
          </a:p>
          <a:p>
            <a:pPr eaLnBrk="0" hangingPunct="0">
              <a:spcBef>
                <a:spcPts val="600"/>
              </a:spcBef>
              <a:spcAft>
                <a:spcPts val="600"/>
              </a:spcAft>
              <a:defRPr/>
            </a:pPr>
            <a:r>
              <a:rPr lang="en-US" sz="1800" dirty="0">
                <a:latin typeface="Times New Roman" pitchFamily="18" charset="0"/>
                <a:cs typeface="Times New Roman" pitchFamily="18" charset="0"/>
              </a:rPr>
              <a:t>The total solid angle of a single point in space is 4</a:t>
            </a:r>
            <a:r>
              <a:rPr lang="el-GR" sz="1800" dirty="0">
                <a:latin typeface="Times New Roman" pitchFamily="18" charset="0"/>
                <a:cs typeface="Times New Roman" pitchFamily="18" charset="0"/>
              </a:rPr>
              <a:t>π</a:t>
            </a:r>
            <a:r>
              <a:rPr lang="en-US" sz="1800" dirty="0">
                <a:latin typeface="Times New Roman" pitchFamily="18" charset="0"/>
                <a:cs typeface="Times New Roman" pitchFamily="18" charset="0"/>
              </a:rPr>
              <a:t> steradians.</a:t>
            </a:r>
          </a:p>
        </p:txBody>
      </p:sp>
      <p:grpSp>
        <p:nvGrpSpPr>
          <p:cNvPr id="7176" name="Group 17"/>
          <p:cNvGrpSpPr>
            <a:grpSpLocks/>
          </p:cNvGrpSpPr>
          <p:nvPr/>
        </p:nvGrpSpPr>
        <p:grpSpPr bwMode="auto">
          <a:xfrm>
            <a:off x="762000" y="5181600"/>
            <a:ext cx="7620000" cy="957263"/>
            <a:chOff x="381000" y="5181600"/>
            <a:chExt cx="7620000" cy="956480"/>
          </a:xfrm>
        </p:grpSpPr>
        <p:sp>
          <p:nvSpPr>
            <p:cNvPr id="13" name="TextBox 12"/>
            <p:cNvSpPr txBox="1">
              <a:spLocks noRot="1" noChangeAspect="1" noMove="1" noResize="1" noEditPoints="1" noAdjustHandles="1" noChangeArrowheads="1" noChangeShapeType="1" noTextEdit="1"/>
            </p:cNvSpPr>
            <p:nvPr/>
          </p:nvSpPr>
          <p:spPr>
            <a:xfrm>
              <a:off x="381000" y="5181600"/>
              <a:ext cx="7620000" cy="956480"/>
            </a:xfrm>
            <a:prstGeom prst="rect">
              <a:avLst/>
            </a:prstGeom>
            <a:blipFill rotWithShape="1">
              <a:blip r:embed="rId4"/>
              <a:stretch>
                <a:fillRect l="-640" t="-3185" b="-5732"/>
              </a:stretch>
            </a:blipFill>
          </p:spPr>
          <p:txBody>
            <a:bodyPr/>
            <a:lstStyle/>
            <a:p>
              <a:pPr>
                <a:defRPr/>
              </a:pPr>
              <a:r>
                <a:rPr lang="en-US">
                  <a:noFill/>
                  <a:latin typeface="Arial" charset="0"/>
                  <a:cs typeface="Arial" charset="0"/>
                </a:rPr>
                <a:t> </a:t>
              </a:r>
            </a:p>
          </p:txBody>
        </p:sp>
        <p:graphicFrame>
          <p:nvGraphicFramePr>
            <p:cNvPr id="7179" name="Object 13"/>
            <p:cNvGraphicFramePr>
              <a:graphicFrameLocks noChangeAspect="1"/>
            </p:cNvGraphicFramePr>
            <p:nvPr/>
          </p:nvGraphicFramePr>
          <p:xfrm>
            <a:off x="6324600" y="5457825"/>
            <a:ext cx="856980" cy="323460"/>
          </p:xfrm>
          <a:graphic>
            <a:graphicData uri="http://schemas.openxmlformats.org/presentationml/2006/ole">
              <mc:AlternateContent xmlns:mc="http://schemas.openxmlformats.org/markup-compatibility/2006">
                <mc:Choice xmlns:v="urn:schemas-microsoft-com:vml" Requires="v">
                  <p:oleObj spid="_x0000_s7249" name="Equation" r:id="rId5" imgW="571252" imgH="215806" progId="Equation.DSMT4">
                    <p:embed/>
                  </p:oleObj>
                </mc:Choice>
                <mc:Fallback>
                  <p:oleObj name="Equation" r:id="rId5" imgW="571252" imgH="215806"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5457825"/>
                          <a:ext cx="856980" cy="32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0" name="Object 14"/>
            <p:cNvGraphicFramePr>
              <a:graphicFrameLocks noChangeAspect="1"/>
            </p:cNvGraphicFramePr>
            <p:nvPr/>
          </p:nvGraphicFramePr>
          <p:xfrm>
            <a:off x="6000750" y="5752505"/>
            <a:ext cx="1466850" cy="342900"/>
          </p:xfrm>
          <a:graphic>
            <a:graphicData uri="http://schemas.openxmlformats.org/presentationml/2006/ole">
              <mc:AlternateContent xmlns:mc="http://schemas.openxmlformats.org/markup-compatibility/2006">
                <mc:Choice xmlns:v="urn:schemas-microsoft-com:vml" Requires="v">
                  <p:oleObj spid="_x0000_s7250" name="Equation" r:id="rId7" imgW="977900" imgH="228600" progId="Equation.DSMT4">
                    <p:embed/>
                  </p:oleObj>
                </mc:Choice>
                <mc:Fallback>
                  <p:oleObj name="Equation" r:id="rId7" imgW="977900" imgH="228600" progId="Equation.DSMT4">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0750" y="5752505"/>
                          <a:ext cx="14668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 name="TextBox 18"/>
          <p:cNvSpPr txBox="1">
            <a:spLocks noRot="1" noChangeAspect="1" noMove="1" noResize="1" noEditPoints="1" noAdjustHandles="1" noChangeArrowheads="1" noChangeShapeType="1" noTextEdit="1"/>
          </p:cNvSpPr>
          <p:nvPr/>
        </p:nvSpPr>
        <p:spPr>
          <a:xfrm>
            <a:off x="3200400" y="3276600"/>
            <a:ext cx="533400" cy="369332"/>
          </a:xfrm>
          <a:prstGeom prst="rect">
            <a:avLst/>
          </a:prstGeom>
          <a:blipFill rotWithShape="1">
            <a:blip r:embed="rId9"/>
            <a:stretch>
              <a:fillRect t="-6667" r="-18182"/>
            </a:stretch>
          </a:blipFill>
        </p:spPr>
        <p:txBody>
          <a:bodyPr/>
          <a:lstStyle/>
          <a:p>
            <a:pPr>
              <a:defRPr/>
            </a:pPr>
            <a:r>
              <a:rPr lang="en-US">
                <a:noFill/>
                <a:latin typeface="Arial" charset="0"/>
                <a:cs typeface="Arial" charset="0"/>
              </a:rPr>
              <a:t> </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p:txBody>
          <a:bodyPr/>
          <a:lstStyle/>
          <a:p>
            <a:r>
              <a:rPr lang="en-US" altLang="en-US" smtClean="0"/>
              <a:t>The Process of Imaging — Radiometry</a:t>
            </a:r>
          </a:p>
        </p:txBody>
      </p:sp>
      <p:sp>
        <p:nvSpPr>
          <p:cNvPr id="8198" name="TextBox 8"/>
          <p:cNvSpPr txBox="1">
            <a:spLocks noChangeArrowheads="1"/>
          </p:cNvSpPr>
          <p:nvPr/>
        </p:nvSpPr>
        <p:spPr bwMode="auto">
          <a:xfrm>
            <a:off x="838200" y="1905000"/>
            <a:ext cx="7467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000" i="1">
                <a:latin typeface="Times New Roman" panose="02020603050405020304" pitchFamily="18" charset="0"/>
                <a:cs typeface="Times New Roman" panose="02020603050405020304" pitchFamily="18" charset="0"/>
              </a:rPr>
              <a:t>L </a:t>
            </a:r>
            <a:r>
              <a:rPr lang="en-US" altLang="en-US" sz="2000">
                <a:latin typeface="Times New Roman" panose="02020603050405020304" pitchFamily="18" charset="0"/>
                <a:cs typeface="Times New Roman" panose="02020603050405020304" pitchFamily="18" charset="0"/>
              </a:rPr>
              <a:t>– radiance: the amount of light emitted from a surface; the power per unit foreshortened area emitted into a unit solid angle.                   Units: (watts/meter</a:t>
            </a:r>
            <a:r>
              <a:rPr lang="en-US" altLang="en-US" sz="2000" baseline="30000">
                <a:latin typeface="Times New Roman" panose="02020603050405020304" pitchFamily="18" charset="0"/>
                <a:cs typeface="Times New Roman" panose="02020603050405020304" pitchFamily="18" charset="0"/>
              </a:rPr>
              <a:t>2</a:t>
            </a:r>
            <a:r>
              <a:rPr lang="en-US" altLang="en-US" sz="2000">
                <a:latin typeface="Times New Roman" panose="02020603050405020304" pitchFamily="18" charset="0"/>
                <a:cs typeface="Times New Roman" panose="02020603050405020304" pitchFamily="18" charset="0"/>
              </a:rPr>
              <a:t>)/steradian.</a:t>
            </a:r>
            <a:endParaRPr lang="en-US" altLang="en-US" sz="2000" i="1">
              <a:latin typeface="Times New Roman" panose="02020603050405020304" pitchFamily="18" charset="0"/>
              <a:cs typeface="Times New Roman" panose="02020603050405020304" pitchFamily="18" charset="0"/>
            </a:endParaRPr>
          </a:p>
        </p:txBody>
      </p:sp>
      <p:sp>
        <p:nvSpPr>
          <p:cNvPr id="8199" name="TextBox 15"/>
          <p:cNvSpPr txBox="1">
            <a:spLocks noChangeArrowheads="1"/>
          </p:cNvSpPr>
          <p:nvPr/>
        </p:nvSpPr>
        <p:spPr bwMode="auto">
          <a:xfrm>
            <a:off x="838200" y="3048000"/>
            <a:ext cx="7467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000" i="1">
                <a:latin typeface="Times New Roman" panose="02020603050405020304" pitchFamily="18" charset="0"/>
                <a:cs typeface="Times New Roman" panose="02020603050405020304" pitchFamily="18" charset="0"/>
              </a:rPr>
              <a:t>E </a:t>
            </a:r>
            <a:r>
              <a:rPr lang="en-US" altLang="en-US" sz="2000">
                <a:latin typeface="Times New Roman" panose="02020603050405020304" pitchFamily="18" charset="0"/>
                <a:cs typeface="Times New Roman" panose="02020603050405020304" pitchFamily="18" charset="0"/>
              </a:rPr>
              <a:t>– irradiance: the amount of light impinging on a surface; the power per unit area.  Units: watts/meter</a:t>
            </a:r>
            <a:r>
              <a:rPr lang="en-US" altLang="en-US" sz="2000" baseline="30000">
                <a:latin typeface="Times New Roman" panose="02020603050405020304" pitchFamily="18" charset="0"/>
                <a:cs typeface="Times New Roman" panose="02020603050405020304" pitchFamily="18" charset="0"/>
              </a:rPr>
              <a:t>2</a:t>
            </a:r>
            <a:r>
              <a:rPr lang="en-US" altLang="en-US" sz="2000">
                <a:latin typeface="Times New Roman" panose="02020603050405020304" pitchFamily="18" charset="0"/>
                <a:cs typeface="Times New Roman" panose="02020603050405020304" pitchFamily="18" charset="0"/>
              </a:rPr>
              <a:t>.  In the case of imaging, the surface being irradiated is the camera’s image plane.</a:t>
            </a:r>
            <a:endParaRPr lang="en-US" altLang="en-US" sz="2000" i="1">
              <a:latin typeface="Times New Roman" panose="02020603050405020304" pitchFamily="18" charset="0"/>
              <a:cs typeface="Times New Roman" panose="02020603050405020304" pitchFamily="18" charset="0"/>
            </a:endParaRPr>
          </a:p>
        </p:txBody>
      </p:sp>
      <p:grpSp>
        <p:nvGrpSpPr>
          <p:cNvPr id="8200" name="Group 6"/>
          <p:cNvGrpSpPr>
            <a:grpSpLocks/>
          </p:cNvGrpSpPr>
          <p:nvPr/>
        </p:nvGrpSpPr>
        <p:grpSpPr bwMode="auto">
          <a:xfrm>
            <a:off x="838200" y="4191000"/>
            <a:ext cx="7467600" cy="1016000"/>
            <a:chOff x="838200" y="4343400"/>
            <a:chExt cx="7467600" cy="1015663"/>
          </a:xfrm>
        </p:grpSpPr>
        <p:sp>
          <p:nvSpPr>
            <p:cNvPr id="18" name="TextBox 17"/>
            <p:cNvSpPr txBox="1">
              <a:spLocks noRot="1" noChangeAspect="1" noMove="1" noResize="1" noEditPoints="1" noAdjustHandles="1" noChangeArrowheads="1" noChangeShapeType="1" noTextEdit="1"/>
            </p:cNvSpPr>
            <p:nvPr/>
          </p:nvSpPr>
          <p:spPr>
            <a:xfrm>
              <a:off x="838200" y="4343400"/>
              <a:ext cx="7467600" cy="1015663"/>
            </a:xfrm>
            <a:prstGeom prst="rect">
              <a:avLst/>
            </a:prstGeom>
            <a:blipFill rotWithShape="1">
              <a:blip r:embed="rId4"/>
              <a:stretch>
                <a:fillRect l="-898" t="-3012" r="-82" b="-10241"/>
              </a:stretch>
            </a:blipFill>
            <a:ln>
              <a:noFill/>
            </a:ln>
            <a:effectLst/>
          </p:spPr>
          <p:txBody>
            <a:bodyPr/>
            <a:lstStyle/>
            <a:p>
              <a:pPr>
                <a:defRPr/>
              </a:pPr>
              <a:r>
                <a:rPr lang="en-US">
                  <a:noFill/>
                  <a:latin typeface="Arial" charset="0"/>
                  <a:cs typeface="Arial" charset="0"/>
                </a:rPr>
                <a:t> </a:t>
              </a:r>
            </a:p>
          </p:txBody>
        </p:sp>
        <p:graphicFrame>
          <p:nvGraphicFramePr>
            <p:cNvPr id="8203" name="Object 18"/>
            <p:cNvGraphicFramePr>
              <a:graphicFrameLocks noChangeAspect="1"/>
            </p:cNvGraphicFramePr>
            <p:nvPr/>
          </p:nvGraphicFramePr>
          <p:xfrm>
            <a:off x="4648200" y="4695825"/>
            <a:ext cx="1504950" cy="361950"/>
          </p:xfrm>
          <a:graphic>
            <a:graphicData uri="http://schemas.openxmlformats.org/presentationml/2006/ole">
              <mc:AlternateContent xmlns:mc="http://schemas.openxmlformats.org/markup-compatibility/2006">
                <mc:Choice xmlns:v="urn:schemas-microsoft-com:vml" Requires="v">
                  <p:oleObj spid="_x0000_s8272" name="Equation" r:id="rId5" imgW="1002865" imgH="241195" progId="Equation.DSMT4">
                    <p:embed/>
                  </p:oleObj>
                </mc:Choice>
                <mc:Fallback>
                  <p:oleObj name="Equation" r:id="rId5" imgW="1002865" imgH="241195"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4695825"/>
                          <a:ext cx="15049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201" name="Object 5"/>
          <p:cNvGraphicFramePr>
            <a:graphicFrameLocks noChangeAspect="1"/>
          </p:cNvGraphicFramePr>
          <p:nvPr/>
        </p:nvGraphicFramePr>
        <p:xfrm>
          <a:off x="1524000" y="5105400"/>
          <a:ext cx="5429250" cy="876300"/>
        </p:xfrm>
        <a:graphic>
          <a:graphicData uri="http://schemas.openxmlformats.org/presentationml/2006/ole">
            <mc:AlternateContent xmlns:mc="http://schemas.openxmlformats.org/markup-compatibility/2006">
              <mc:Choice xmlns:v="urn:schemas-microsoft-com:vml" Requires="v">
                <p:oleObj spid="_x0000_s8273" name="Equation" r:id="rId7" imgW="3619440" imgH="583920" progId="Equation.DSMT4">
                  <p:embed/>
                </p:oleObj>
              </mc:Choice>
              <mc:Fallback>
                <p:oleObj name="Equation" r:id="rId7" imgW="3619440" imgH="58392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5105400"/>
                        <a:ext cx="54292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itle 1"/>
          <p:cNvSpPr>
            <a:spLocks noGrp="1"/>
          </p:cNvSpPr>
          <p:nvPr>
            <p:ph type="title"/>
          </p:nvPr>
        </p:nvSpPr>
        <p:spPr>
          <a:xfrm>
            <a:off x="838200" y="1104900"/>
            <a:ext cx="7772400" cy="723900"/>
          </a:xfrm>
        </p:spPr>
        <p:txBody>
          <a:bodyPr/>
          <a:lstStyle/>
          <a:p>
            <a:r>
              <a:rPr lang="en-US" altLang="en-US" smtClean="0"/>
              <a:t>High Dynamic Range Images</a:t>
            </a:r>
          </a:p>
        </p:txBody>
      </p:sp>
      <p:sp>
        <p:nvSpPr>
          <p:cNvPr id="9222" name="TextBox 5"/>
          <p:cNvSpPr txBox="1">
            <a:spLocks noChangeArrowheads="1"/>
          </p:cNvSpPr>
          <p:nvPr/>
        </p:nvSpPr>
        <p:spPr bwMode="auto">
          <a:xfrm>
            <a:off x="838200" y="2084388"/>
            <a:ext cx="78486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Require more than 8-bits per pixel to view.</a:t>
            </a:r>
          </a:p>
          <a:p>
            <a:r>
              <a:rPr lang="en-US" altLang="en-US" sz="2400">
                <a:latin typeface="Times New Roman" panose="02020603050405020304" pitchFamily="18" charset="0"/>
                <a:cs typeface="Times New Roman" panose="02020603050405020304" pitchFamily="18" charset="0"/>
              </a:rPr>
              <a:t>Cannot be displayed properly on conventional monitors nor printed on conventional printers.</a:t>
            </a:r>
          </a:p>
        </p:txBody>
      </p:sp>
      <p:sp>
        <p:nvSpPr>
          <p:cNvPr id="9223" name="TextBox 6"/>
          <p:cNvSpPr txBox="1">
            <a:spLocks noChangeArrowheads="1"/>
          </p:cNvSpPr>
          <p:nvPr/>
        </p:nvSpPr>
        <p:spPr bwMode="auto">
          <a:xfrm>
            <a:off x="838200" y="3478213"/>
            <a:ext cx="78486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r>
              <a:rPr lang="en-US" altLang="en-US" sz="2400">
                <a:latin typeface="Times New Roman" panose="02020603050405020304" pitchFamily="18" charset="0"/>
                <a:cs typeface="Times New Roman" panose="02020603050405020304" pitchFamily="18" charset="0"/>
              </a:rPr>
              <a:t>Created through computer graphic rendering,</a:t>
            </a:r>
          </a:p>
          <a:p>
            <a:r>
              <a:rPr lang="en-US" altLang="en-US" sz="2400">
                <a:latin typeface="Times New Roman" panose="02020603050405020304" pitchFamily="18" charset="0"/>
                <a:cs typeface="Times New Roman" panose="02020603050405020304" pitchFamily="18" charset="0"/>
              </a:rPr>
              <a:t>specialized imaging devices (</a:t>
            </a:r>
            <a:r>
              <a:rPr lang="en-US" altLang="en-US" sz="2400" i="1">
                <a:latin typeface="Times New Roman" panose="02020603050405020304" pitchFamily="18" charset="0"/>
                <a:cs typeface="Times New Roman" panose="02020603050405020304" pitchFamily="18" charset="0"/>
              </a:rPr>
              <a:t>e.g.</a:t>
            </a:r>
            <a:r>
              <a:rPr lang="en-US" altLang="en-US" sz="2400">
                <a:latin typeface="Times New Roman" panose="02020603050405020304" pitchFamily="18" charset="0"/>
                <a:cs typeface="Times New Roman" panose="02020603050405020304" pitchFamily="18" charset="0"/>
              </a:rPr>
              <a:t> medical imagers), or</a:t>
            </a:r>
          </a:p>
          <a:p>
            <a:r>
              <a:rPr lang="en-US" altLang="en-US" sz="2400">
                <a:latin typeface="Times New Roman" panose="02020603050405020304" pitchFamily="18" charset="0"/>
                <a:cs typeface="Times New Roman" panose="02020603050405020304" pitchFamily="18" charset="0"/>
              </a:rPr>
              <a:t>through the compositing of multiple ordinary images of the same scene each made with different exposure times — a.k.a. </a:t>
            </a:r>
            <a:r>
              <a:rPr lang="en-US" altLang="en-US" sz="2400" i="1">
                <a:latin typeface="Times New Roman" panose="02020603050405020304" pitchFamily="18" charset="0"/>
                <a:cs typeface="Times New Roman" panose="02020603050405020304" pitchFamily="18" charset="0"/>
              </a:rPr>
              <a:t>Bracketed Images</a:t>
            </a:r>
            <a:r>
              <a:rPr lang="en-US" altLang="en-US" sz="2400">
                <a:latin typeface="Times New Roman" panose="02020603050405020304" pitchFamily="18" charset="0"/>
                <a:cs typeface="Times New Roman" panose="02020603050405020304" pitchFamily="18" charset="0"/>
              </a:rPr>
              <a:t> .</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itle 1"/>
          <p:cNvSpPr>
            <a:spLocks noGrp="1"/>
          </p:cNvSpPr>
          <p:nvPr>
            <p:ph type="title"/>
          </p:nvPr>
        </p:nvSpPr>
        <p:spPr>
          <a:xfrm>
            <a:off x="381000" y="914400"/>
            <a:ext cx="8382000" cy="723900"/>
          </a:xfrm>
        </p:spPr>
        <p:txBody>
          <a:bodyPr/>
          <a:lstStyle/>
          <a:p>
            <a:pPr algn="ctr"/>
            <a:r>
              <a:rPr lang="en-US" altLang="en-US" smtClean="0"/>
              <a:t>Example: Bracketed Image Set</a:t>
            </a:r>
          </a:p>
        </p:txBody>
      </p:sp>
      <p:sp>
        <p:nvSpPr>
          <p:cNvPr id="13319" name="TextBox 7"/>
          <p:cNvSpPr txBox="1">
            <a:spLocks noChangeArrowheads="1"/>
          </p:cNvSpPr>
          <p:nvPr/>
        </p:nvSpPr>
        <p:spPr bwMode="auto">
          <a:xfrm>
            <a:off x="7772400" y="5495925"/>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cs typeface="Times New Roman" panose="02020603050405020304" pitchFamily="18" charset="0"/>
              </a:rPr>
              <a:t>exposure: 1/20s</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7</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itle 1"/>
          <p:cNvSpPr>
            <a:spLocks noGrp="1"/>
          </p:cNvSpPr>
          <p:nvPr>
            <p:ph type="title"/>
          </p:nvPr>
        </p:nvSpPr>
        <p:spPr>
          <a:xfrm>
            <a:off x="381000" y="914400"/>
            <a:ext cx="8382000" cy="723900"/>
          </a:xfrm>
        </p:spPr>
        <p:txBody>
          <a:bodyPr/>
          <a:lstStyle/>
          <a:p>
            <a:pPr algn="ctr"/>
            <a:r>
              <a:rPr lang="en-US" altLang="en-US" smtClean="0"/>
              <a:t>Example: Bracketed Image Set</a:t>
            </a:r>
          </a:p>
        </p:txBody>
      </p:sp>
      <p:sp>
        <p:nvSpPr>
          <p:cNvPr id="12295" name="TextBox 7"/>
          <p:cNvSpPr txBox="1">
            <a:spLocks noChangeArrowheads="1"/>
          </p:cNvSpPr>
          <p:nvPr/>
        </p:nvSpPr>
        <p:spPr bwMode="auto">
          <a:xfrm>
            <a:off x="7772400" y="5495925"/>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cs typeface="Times New Roman" panose="02020603050405020304" pitchFamily="18" charset="0"/>
              </a:rPr>
              <a:t>exposure: 1/60s</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itle 1"/>
          <p:cNvSpPr>
            <a:spLocks noGrp="1"/>
          </p:cNvSpPr>
          <p:nvPr>
            <p:ph type="title"/>
          </p:nvPr>
        </p:nvSpPr>
        <p:spPr>
          <a:xfrm>
            <a:off x="381000" y="914400"/>
            <a:ext cx="8382000" cy="723900"/>
          </a:xfrm>
        </p:spPr>
        <p:txBody>
          <a:bodyPr/>
          <a:lstStyle/>
          <a:p>
            <a:pPr algn="ctr"/>
            <a:r>
              <a:rPr lang="en-US" altLang="en-US" smtClean="0"/>
              <a:t>Example: Bracketed Image Set</a:t>
            </a:r>
          </a:p>
        </p:txBody>
      </p:sp>
      <p:sp>
        <p:nvSpPr>
          <p:cNvPr id="11271" name="TextBox 7"/>
          <p:cNvSpPr txBox="1">
            <a:spLocks noChangeArrowheads="1"/>
          </p:cNvSpPr>
          <p:nvPr/>
        </p:nvSpPr>
        <p:spPr bwMode="auto">
          <a:xfrm>
            <a:off x="7772400" y="5495925"/>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a:solidFill>
                  <a:schemeClr val="tx2"/>
                </a:solidFill>
                <a:latin typeface="Arial" panose="020B0604020202020204" pitchFamily="34" charset="0"/>
                <a:cs typeface="Arial" panose="020B0604020202020204" pitchFamily="34" charset="0"/>
              </a:defRPr>
            </a:lvl1pPr>
            <a:lvl2pPr marL="742950" indent="-285750" eaLnBrk="0" hangingPunct="0">
              <a:defRPr sz="2500">
                <a:solidFill>
                  <a:schemeClr val="tx2"/>
                </a:solidFill>
                <a:latin typeface="Arial" panose="020B0604020202020204" pitchFamily="34" charset="0"/>
                <a:cs typeface="Arial" panose="020B0604020202020204" pitchFamily="34" charset="0"/>
              </a:defRPr>
            </a:lvl2pPr>
            <a:lvl3pPr marL="1143000" indent="-228600" eaLnBrk="0" hangingPunct="0">
              <a:defRPr sz="2500">
                <a:solidFill>
                  <a:schemeClr val="tx2"/>
                </a:solidFill>
                <a:latin typeface="Arial" panose="020B0604020202020204" pitchFamily="34" charset="0"/>
                <a:cs typeface="Arial" panose="020B0604020202020204" pitchFamily="34" charset="0"/>
              </a:defRPr>
            </a:lvl3pPr>
            <a:lvl4pPr marL="1600200" indent="-228600" eaLnBrk="0" hangingPunct="0">
              <a:defRPr sz="2500">
                <a:solidFill>
                  <a:schemeClr val="tx2"/>
                </a:solidFill>
                <a:latin typeface="Arial" panose="020B0604020202020204" pitchFamily="34" charset="0"/>
                <a:cs typeface="Arial" panose="020B0604020202020204" pitchFamily="34" charset="0"/>
              </a:defRPr>
            </a:lvl4pPr>
            <a:lvl5pPr marL="2057400" indent="-228600" eaLnBrk="0" hangingPunct="0">
              <a:defRPr sz="25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500">
                <a:solidFill>
                  <a:schemeClr val="tx2"/>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cs typeface="Times New Roman" panose="02020603050405020304" pitchFamily="18" charset="0"/>
              </a:rPr>
              <a:t>exposure: 1/250s</a:t>
            </a:r>
          </a:p>
        </p:txBody>
      </p:sp>
      <p:sp>
        <p:nvSpPr>
          <p:cNvPr id="2" name="Date Placeholder 1"/>
          <p:cNvSpPr>
            <a:spLocks noGrp="1"/>
          </p:cNvSpPr>
          <p:nvPr>
            <p:ph type="dt" sz="half" idx="2"/>
          </p:nvPr>
        </p:nvSpPr>
        <p:spPr/>
        <p:txBody>
          <a:bodyPr/>
          <a:lstStyle/>
          <a:p>
            <a:pPr>
              <a:defRPr/>
            </a:pPr>
            <a:r>
              <a:rPr lang="en-US" smtClean="0"/>
              <a:t>3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9</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IP CLass Template">
  <a:themeElements>
    <a:clrScheme name="Custom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2300D4"/>
      </a:hlink>
      <a:folHlink>
        <a:srgbClr val="FF0000"/>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820738"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2"/>
            </a:solidFill>
            <a:effectLst/>
            <a:latin typeface="Arial" charset="0"/>
          </a:defRPr>
        </a:defPPr>
      </a:lstStyle>
    </a:spDef>
    <a:lnDef>
      <a:spPr bwMode="auto">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lgn="l">
          <a:defRPr sz="2400" dirty="0" smtClean="0">
            <a:latin typeface="Times New Roman" pitchFamily="18" charset="0"/>
            <a:cs typeface="Times New Roman" pitchFamily="18" charset="0"/>
          </a:defRPr>
        </a:defPPr>
      </a:lstStyle>
    </a:txDef>
  </a:objectDefaults>
  <a:extraClrSchemeLst>
    <a:extraClrScheme>
      <a:clrScheme name="AIP CLass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AIP CLass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AIP CLass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AIP CLass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9092</TotalTime>
  <Words>2373</Words>
  <Application>Microsoft Office PowerPoint</Application>
  <PresentationFormat>On-screen Show (4:3)</PresentationFormat>
  <Paragraphs>326</Paragraphs>
  <Slides>38</Slides>
  <Notes>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2" baseType="lpstr">
      <vt:lpstr>Euclid Symbol</vt:lpstr>
      <vt:lpstr>Comic Sans MS</vt:lpstr>
      <vt:lpstr>Times New Roman</vt:lpstr>
      <vt:lpstr>Arial</vt:lpstr>
      <vt:lpstr>Courier New</vt:lpstr>
      <vt:lpstr>Euclid Math One</vt:lpstr>
      <vt:lpstr>Euclid Math Two</vt:lpstr>
      <vt:lpstr>Bitstream Vera Sans</vt:lpstr>
      <vt:lpstr>Bitstream Vera Sans Mono</vt:lpstr>
      <vt:lpstr>Symbol</vt:lpstr>
      <vt:lpstr>Monotype Sorts</vt:lpstr>
      <vt:lpstr>MT Extra</vt:lpstr>
      <vt:lpstr>AIP CLass Template</vt:lpstr>
      <vt:lpstr>Equation</vt:lpstr>
      <vt:lpstr>PowerPoint Presentation</vt:lpstr>
      <vt:lpstr>Primary References</vt:lpstr>
      <vt:lpstr>The Process of Imaging</vt:lpstr>
      <vt:lpstr>The Process of Imaging — Radiometry</vt:lpstr>
      <vt:lpstr>The Process of Imaging — Radiometry</vt:lpstr>
      <vt:lpstr>High Dynamic Range Images</vt:lpstr>
      <vt:lpstr>Example: Bracketed Image Set</vt:lpstr>
      <vt:lpstr>Example: Bracketed Image Set</vt:lpstr>
      <vt:lpstr>Example: Bracketed Image Set</vt:lpstr>
      <vt:lpstr>Example: Bracketed Image Set </vt:lpstr>
      <vt:lpstr>Make an HDR Image from Bracketed Images</vt:lpstr>
      <vt:lpstr>The Camera Characteristic Curve</vt:lpstr>
      <vt:lpstr>The Camera Characteristic Curve</vt:lpstr>
      <vt:lpstr>The Camera Characteristic Curve</vt:lpstr>
      <vt:lpstr>The Camera Characteristic Curve</vt:lpstr>
      <vt:lpstr>Computing the Camera Characteristic Curve</vt:lpstr>
      <vt:lpstr>Computing the Camera Characteristic Curve</vt:lpstr>
      <vt:lpstr>Computing the Camera Characteristic Curve</vt:lpstr>
      <vt:lpstr>Computing the Camera Characteristic Curve</vt:lpstr>
      <vt:lpstr>Computing the Camera Characteristic Curve</vt:lpstr>
      <vt:lpstr>Computing the Camera Characteristic Curve</vt:lpstr>
      <vt:lpstr>Example: Sample the Bracketed Image Set</vt:lpstr>
      <vt:lpstr>Example: Camera Characteristic Curves </vt:lpstr>
      <vt:lpstr>Constructing the HDR Irradiance Image</vt:lpstr>
      <vt:lpstr>Example: HDR Log Irradiance Map</vt:lpstr>
      <vt:lpstr>Example: HDR Log Irradiance Map</vt:lpstr>
      <vt:lpstr>Original Image, 1/20 s Exposure  </vt:lpstr>
      <vt:lpstr>Tonemapped HDR Combination of BI Set  </vt:lpstr>
      <vt:lpstr>Tonemapped HDR Combination of BI Set  </vt:lpstr>
      <vt:lpstr>Procedure: BI Set  Camera Curves</vt:lpstr>
      <vt:lpstr>Procedure: BI Set  Camera Curves</vt:lpstr>
      <vt:lpstr>Camera Curves  HDR Log Irradiance Image</vt:lpstr>
      <vt:lpstr>HDR  8-Bit Image: Tone Mapping</vt:lpstr>
      <vt:lpstr>HDR  8-Bit Image: Photoshop Algorithm</vt:lpstr>
      <vt:lpstr>HDR  8-Bit Image: Linear Contrast Map</vt:lpstr>
      <vt:lpstr>HDR  8-Bit Image: Gamma Correction</vt:lpstr>
      <vt:lpstr>HDR  8-Bit Image: Histogram EQ</vt:lpstr>
      <vt:lpstr>HDR  8-Bit Image: FLW Algorithm1,2</vt:lpstr>
    </vt:vector>
  </TitlesOfParts>
  <Company>Vanderbilt University School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EECE 253 Image Processing</dc:title>
  <dc:subject>EECE/CS 253 Image Processing, Lecture 20, High Dynamic Range Imaging</dc:subject>
  <dc:creator>Richard Alan Peters II</dc:creator>
  <cp:keywords>Course, Digital Image Processing, HDR, High Dynamic Range Imaging</cp:keywords>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202</cp:revision>
  <cp:lastPrinted>2011-12-02T01:08:56Z</cp:lastPrinted>
  <dcterms:created xsi:type="dcterms:W3CDTF">2000-08-31T04:27:01Z</dcterms:created>
  <dcterms:modified xsi:type="dcterms:W3CDTF">2016-11-08T17:56:41Z</dcterms:modified>
  <cp:category>Class notes</cp:category>
</cp:coreProperties>
</file>